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74" r:id="rId3"/>
    <p:sldId id="330" r:id="rId4"/>
    <p:sldId id="331" r:id="rId5"/>
    <p:sldId id="320" r:id="rId6"/>
    <p:sldId id="276" r:id="rId7"/>
    <p:sldId id="312" r:id="rId8"/>
    <p:sldId id="277" r:id="rId9"/>
    <p:sldId id="285" r:id="rId10"/>
    <p:sldId id="313" r:id="rId11"/>
    <p:sldId id="314" r:id="rId12"/>
    <p:sldId id="315" r:id="rId13"/>
    <p:sldId id="295" r:id="rId14"/>
    <p:sldId id="287" r:id="rId15"/>
    <p:sldId id="317" r:id="rId16"/>
    <p:sldId id="281" r:id="rId17"/>
    <p:sldId id="319" r:id="rId18"/>
    <p:sldId id="321" r:id="rId19"/>
    <p:sldId id="326" r:id="rId20"/>
    <p:sldId id="327" r:id="rId21"/>
    <p:sldId id="328" r:id="rId22"/>
    <p:sldId id="322" r:id="rId23"/>
    <p:sldId id="324" r:id="rId24"/>
    <p:sldId id="323" r:id="rId25"/>
    <p:sldId id="332" r:id="rId26"/>
    <p:sldId id="33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4148"/>
    <a:srgbClr val="963A41"/>
    <a:srgbClr val="F2E7D6"/>
    <a:srgbClr val="752D32"/>
    <a:srgbClr val="232323"/>
    <a:srgbClr val="F7F0E5"/>
    <a:srgbClr val="D7BA87"/>
    <a:srgbClr val="FF7874"/>
    <a:srgbClr val="ECDCC4"/>
    <a:srgbClr val="501F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59" autoAdjust="0"/>
    <p:restoredTop sz="94660"/>
  </p:normalViewPr>
  <p:slideViewPr>
    <p:cSldViewPr snapToGrid="0">
      <p:cViewPr varScale="1">
        <p:scale>
          <a:sx n="85" d="100"/>
          <a:sy n="85" d="100"/>
        </p:scale>
        <p:origin x="61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E74621-25F6-46A7-A1D5-CBB31F8DE1D8}" type="datetimeFigureOut">
              <a:rPr lang="en-US" smtClean="0"/>
              <a:t>11/8/2025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2D3D28-E8D0-4358-B5F4-1D2E6F1F0091}" type="slidenum">
              <a:rPr lang="en-US" smtClean="0"/>
              <a:t>‹#›</a:t>
            </a:fld>
            <a:endParaRPr lang="en-US"/>
          </a:p>
        </p:txBody>
      </p:sp>
    </p:spTree>
    <p:extLst>
      <p:ext uri="{BB962C8B-B14F-4D97-AF65-F5344CB8AC3E}">
        <p14:creationId xmlns:p14="http://schemas.microsoft.com/office/powerpoint/2010/main" val="3360819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88291-5D58-4C89-8BFC-EC1A0E6A31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616B53-465C-4F90-AFE6-FD121F0E36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760DB3-1C89-4938-A813-4BA9E684FFB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D063E8C-38BC-488C-A3EA-D6198C8C25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373453-0E22-4790-A7A4-1A317CE5797B}"/>
              </a:ext>
            </a:extLst>
          </p:cNvPr>
          <p:cNvSpPr>
            <a:spLocks noGrp="1"/>
          </p:cNvSpPr>
          <p:nvPr>
            <p:ph type="sldNum" sz="quarter" idx="12"/>
          </p:nvPr>
        </p:nvSpPr>
        <p:spPr/>
        <p:txBody>
          <a:bodyPr/>
          <a:lstStyle/>
          <a:p>
            <a:fld id="{970A77BE-54D4-4BB8-B931-944BB0CA0E7B}" type="slidenum">
              <a:rPr lang="en-US" smtClean="0"/>
              <a:t>‹#›</a:t>
            </a:fld>
            <a:endParaRPr lang="en-US"/>
          </a:p>
        </p:txBody>
      </p:sp>
    </p:spTree>
    <p:extLst>
      <p:ext uri="{BB962C8B-B14F-4D97-AF65-F5344CB8AC3E}">
        <p14:creationId xmlns:p14="http://schemas.microsoft.com/office/powerpoint/2010/main" val="687744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2FDF6-5400-4CA2-A115-6EA2DC74AC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CCC540-CFEE-47AC-B2B2-3B4D999F820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81697A-AB8E-4A33-A31F-753728F36B3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39C07DE-D0B9-4768-83A1-F1DE365FB2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C43786-21F0-4B8F-B1C7-3C47B7DCF20B}"/>
              </a:ext>
            </a:extLst>
          </p:cNvPr>
          <p:cNvSpPr>
            <a:spLocks noGrp="1"/>
          </p:cNvSpPr>
          <p:nvPr>
            <p:ph type="sldNum" sz="quarter" idx="12"/>
          </p:nvPr>
        </p:nvSpPr>
        <p:spPr/>
        <p:txBody>
          <a:bodyPr/>
          <a:lstStyle/>
          <a:p>
            <a:fld id="{970A77BE-54D4-4BB8-B931-944BB0CA0E7B}" type="slidenum">
              <a:rPr lang="en-US" smtClean="0"/>
              <a:t>‹#›</a:t>
            </a:fld>
            <a:endParaRPr lang="en-US"/>
          </a:p>
        </p:txBody>
      </p:sp>
    </p:spTree>
    <p:extLst>
      <p:ext uri="{BB962C8B-B14F-4D97-AF65-F5344CB8AC3E}">
        <p14:creationId xmlns:p14="http://schemas.microsoft.com/office/powerpoint/2010/main" val="3232322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E14E11-3DFF-4EFC-876D-4E51727449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2A5931-1650-4D9A-B95C-7C0A577F213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B70D07-F154-43E5-81EB-BF4723AD4C8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0B93893-AA5D-494F-A4C2-502D88CFCE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4729F-5A90-446A-B2C2-D4EF7D9890D9}"/>
              </a:ext>
            </a:extLst>
          </p:cNvPr>
          <p:cNvSpPr>
            <a:spLocks noGrp="1"/>
          </p:cNvSpPr>
          <p:nvPr>
            <p:ph type="sldNum" sz="quarter" idx="12"/>
          </p:nvPr>
        </p:nvSpPr>
        <p:spPr/>
        <p:txBody>
          <a:bodyPr/>
          <a:lstStyle/>
          <a:p>
            <a:fld id="{970A77BE-54D4-4BB8-B931-944BB0CA0E7B}" type="slidenum">
              <a:rPr lang="en-US" smtClean="0"/>
              <a:t>‹#›</a:t>
            </a:fld>
            <a:endParaRPr lang="en-US"/>
          </a:p>
        </p:txBody>
      </p:sp>
    </p:spTree>
    <p:extLst>
      <p:ext uri="{BB962C8B-B14F-4D97-AF65-F5344CB8AC3E}">
        <p14:creationId xmlns:p14="http://schemas.microsoft.com/office/powerpoint/2010/main" val="2134256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87461A7-C745-4C36-816E-A1BF6EE517A4}"/>
              </a:ext>
            </a:extLst>
          </p:cNvPr>
          <p:cNvSpPr/>
          <p:nvPr userDrawn="1"/>
        </p:nvSpPr>
        <p:spPr>
          <a:xfrm>
            <a:off x="0" y="4554000"/>
            <a:ext cx="12192000" cy="23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A6CD15-EEA4-46CB-A7B3-495FF7C8B4E0}"/>
              </a:ext>
            </a:extLst>
          </p:cNvPr>
          <p:cNvSpPr>
            <a:spLocks noGrp="1"/>
          </p:cNvSpPr>
          <p:nvPr>
            <p:ph type="ctrTitle"/>
          </p:nvPr>
        </p:nvSpPr>
        <p:spPr>
          <a:xfrm>
            <a:off x="1080000" y="3833999"/>
            <a:ext cx="5937026" cy="720001"/>
          </a:xfrm>
          <a:solidFill>
            <a:schemeClr val="bg1"/>
          </a:solidFill>
        </p:spPr>
        <p:txBody>
          <a:bodyPr anchor="ctr">
            <a:normAutofit/>
          </a:bodyPr>
          <a:lstStyle>
            <a:lvl1pPr algn="l">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FF20683-79D6-43CE-A167-BF1E25FA44B5}"/>
              </a:ext>
            </a:extLst>
          </p:cNvPr>
          <p:cNvSpPr>
            <a:spLocks noGrp="1"/>
          </p:cNvSpPr>
          <p:nvPr>
            <p:ph type="subTitle" idx="1"/>
          </p:nvPr>
        </p:nvSpPr>
        <p:spPr>
          <a:xfrm>
            <a:off x="1080000" y="4731026"/>
            <a:ext cx="9144000" cy="720000"/>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16" name="Group 15">
            <a:extLst>
              <a:ext uri="{FF2B5EF4-FFF2-40B4-BE49-F238E27FC236}">
                <a16:creationId xmlns:a16="http://schemas.microsoft.com/office/drawing/2014/main" id="{9194F1B6-7D05-4E73-BA00-BC5670C43D0C}"/>
              </a:ext>
              <a:ext uri="{C183D7F6-B498-43B3-948B-1728B52AA6E4}">
                <adec:decorative xmlns:adec="http://schemas.microsoft.com/office/drawing/2017/decorative" val="1"/>
              </a:ext>
            </a:extLst>
          </p:cNvPr>
          <p:cNvGrpSpPr/>
          <p:nvPr userDrawn="1"/>
        </p:nvGrpSpPr>
        <p:grpSpPr>
          <a:xfrm>
            <a:off x="7998793" y="2408820"/>
            <a:ext cx="3399320" cy="2592271"/>
            <a:chOff x="7998793" y="2408820"/>
            <a:chExt cx="3399320" cy="2592271"/>
          </a:xfrm>
        </p:grpSpPr>
        <p:sp>
          <p:nvSpPr>
            <p:cNvPr id="13" name="Graphic 14">
              <a:extLst>
                <a:ext uri="{FF2B5EF4-FFF2-40B4-BE49-F238E27FC236}">
                  <a16:creationId xmlns:a16="http://schemas.microsoft.com/office/drawing/2014/main" id="{8B58D1C2-E2C1-48D1-9CD7-D98859263F8B}"/>
                </a:ext>
              </a:extLst>
            </p:cNvPr>
            <p:cNvSpPr/>
            <p:nvPr userDrawn="1"/>
          </p:nvSpPr>
          <p:spPr>
            <a:xfrm rot="18900000">
              <a:off x="8436128" y="4572466"/>
              <a:ext cx="2357438" cy="428625"/>
            </a:xfrm>
            <a:custGeom>
              <a:avLst/>
              <a:gdLst>
                <a:gd name="connsiteX0" fmla="*/ 0 w 1885950"/>
                <a:gd name="connsiteY0" fmla="*/ 0 h 342900"/>
                <a:gd name="connsiteX1" fmla="*/ 473393 w 1885950"/>
                <a:gd name="connsiteY1" fmla="*/ 342900 h 342900"/>
                <a:gd name="connsiteX2" fmla="*/ 946785 w 1885950"/>
                <a:gd name="connsiteY2" fmla="*/ 0 h 342900"/>
                <a:gd name="connsiteX3" fmla="*/ 1420178 w 1885950"/>
                <a:gd name="connsiteY3" fmla="*/ 342900 h 342900"/>
                <a:gd name="connsiteX4" fmla="*/ 1893570 w 188595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5950" h="342900">
                  <a:moveTo>
                    <a:pt x="0" y="0"/>
                  </a:moveTo>
                  <a:cubicBezTo>
                    <a:pt x="236220" y="0"/>
                    <a:pt x="236220" y="342900"/>
                    <a:pt x="473393" y="342900"/>
                  </a:cubicBezTo>
                  <a:cubicBezTo>
                    <a:pt x="709613" y="342900"/>
                    <a:pt x="709613" y="0"/>
                    <a:pt x="946785" y="0"/>
                  </a:cubicBezTo>
                  <a:cubicBezTo>
                    <a:pt x="1183005" y="0"/>
                    <a:pt x="1183005" y="342900"/>
                    <a:pt x="1420178" y="342900"/>
                  </a:cubicBezTo>
                  <a:cubicBezTo>
                    <a:pt x="1657350" y="342900"/>
                    <a:pt x="1656398" y="0"/>
                    <a:pt x="1893570" y="0"/>
                  </a:cubicBezTo>
                </a:path>
              </a:pathLst>
            </a:custGeom>
            <a:noFill/>
            <a:ln w="127000" cap="rnd">
              <a:solidFill>
                <a:schemeClr val="bg1"/>
              </a:solidFill>
              <a:prstDash val="solid"/>
              <a:miter/>
            </a:ln>
          </p:spPr>
          <p:txBody>
            <a:bodyPr rtlCol="0" anchor="ctr"/>
            <a:lstStyle/>
            <a:p>
              <a:endParaRPr lang="en-US" dirty="0"/>
            </a:p>
          </p:txBody>
        </p:sp>
        <p:sp>
          <p:nvSpPr>
            <p:cNvPr id="14" name="Oval 13">
              <a:extLst>
                <a:ext uri="{FF2B5EF4-FFF2-40B4-BE49-F238E27FC236}">
                  <a16:creationId xmlns:a16="http://schemas.microsoft.com/office/drawing/2014/main" id="{A52BDBB4-28D9-4B2B-BA1A-8A20B3CA0A1B}"/>
                </a:ext>
              </a:extLst>
            </p:cNvPr>
            <p:cNvSpPr/>
            <p:nvPr userDrawn="1"/>
          </p:nvSpPr>
          <p:spPr>
            <a:xfrm>
              <a:off x="10505144" y="2408820"/>
              <a:ext cx="892969" cy="892970"/>
            </a:xfrm>
            <a:prstGeom prst="ellipse">
              <a:avLst/>
            </a:prstGeom>
            <a:noFill/>
            <a:ln w="12700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endParaRPr>
            </a:p>
          </p:txBody>
        </p:sp>
        <p:sp>
          <p:nvSpPr>
            <p:cNvPr id="15" name="Isosceles Triangle 14">
              <a:extLst>
                <a:ext uri="{FF2B5EF4-FFF2-40B4-BE49-F238E27FC236}">
                  <a16:creationId xmlns:a16="http://schemas.microsoft.com/office/drawing/2014/main" id="{6FA2AB67-0CBD-40DF-8724-9E261D88001E}"/>
                </a:ext>
              </a:extLst>
            </p:cNvPr>
            <p:cNvSpPr/>
            <p:nvPr userDrawn="1"/>
          </p:nvSpPr>
          <p:spPr>
            <a:xfrm>
              <a:off x="7998793" y="3156637"/>
              <a:ext cx="1063466" cy="916782"/>
            </a:xfrm>
            <a:prstGeom prst="triangle">
              <a:avLst/>
            </a:prstGeom>
            <a:solidFill>
              <a:schemeClr val="accent5"/>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endParaRPr>
            </a:p>
          </p:txBody>
        </p:sp>
      </p:grpSp>
    </p:spTree>
    <p:extLst>
      <p:ext uri="{BB962C8B-B14F-4D97-AF65-F5344CB8AC3E}">
        <p14:creationId xmlns:p14="http://schemas.microsoft.com/office/powerpoint/2010/main" val="1528652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CC2B20B-280D-44D1-8DC5-70D2B86B7655}"/>
              </a:ext>
            </a:extLst>
          </p:cNvPr>
          <p:cNvSpPr/>
          <p:nvPr userDrawn="1"/>
        </p:nvSpPr>
        <p:spPr>
          <a:xfrm rot="2448756">
            <a:off x="9181031" y="3380182"/>
            <a:ext cx="878193" cy="2739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8CF6415F-6279-47D7-81A8-7C667B82487D}"/>
              </a:ext>
            </a:extLst>
          </p:cNvPr>
          <p:cNvSpPr/>
          <p:nvPr userDrawn="1"/>
        </p:nvSpPr>
        <p:spPr>
          <a:xfrm>
            <a:off x="10143917" y="1890080"/>
            <a:ext cx="1638502" cy="163850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F54F30F7-DC7A-41E3-A364-0B79CF985761}"/>
              </a:ext>
            </a:extLst>
          </p:cNvPr>
          <p:cNvSpPr/>
          <p:nvPr userDrawn="1"/>
        </p:nvSpPr>
        <p:spPr>
          <a:xfrm>
            <a:off x="7746136" y="2778308"/>
            <a:ext cx="1638502" cy="16385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icture Placeholder 25">
            <a:extLst>
              <a:ext uri="{FF2B5EF4-FFF2-40B4-BE49-F238E27FC236}">
                <a16:creationId xmlns:a16="http://schemas.microsoft.com/office/drawing/2014/main" id="{672C4EBD-FB6B-4F9E-8562-1F4DD054DA67}"/>
              </a:ext>
            </a:extLst>
          </p:cNvPr>
          <p:cNvSpPr>
            <a:spLocks noGrp="1"/>
          </p:cNvSpPr>
          <p:nvPr>
            <p:ph type="pic" sz="quarter" idx="10" hasCustomPrompt="1"/>
          </p:nvPr>
        </p:nvSpPr>
        <p:spPr>
          <a:xfrm>
            <a:off x="0" y="0"/>
            <a:ext cx="12192000" cy="4554538"/>
          </a:xfrm>
          <a:custGeom>
            <a:avLst/>
            <a:gdLst>
              <a:gd name="connsiteX0" fmla="*/ 8530200 w 12192000"/>
              <a:gd name="connsiteY0" fmla="*/ 3146226 h 4554538"/>
              <a:gd name="connsiteX1" fmla="*/ 7998793 w 12192000"/>
              <a:gd name="connsiteY1" fmla="*/ 4074032 h 4554538"/>
              <a:gd name="connsiteX2" fmla="*/ 9061603 w 12192000"/>
              <a:gd name="connsiteY2" fmla="*/ 4074032 h 4554538"/>
              <a:gd name="connsiteX3" fmla="*/ 10971786 w 12192000"/>
              <a:gd name="connsiteY3" fmla="*/ 2468328 h 4554538"/>
              <a:gd name="connsiteX4" fmla="*/ 11359570 w 12192000"/>
              <a:gd name="connsiteY4" fmla="*/ 2856109 h 4554538"/>
              <a:gd name="connsiteX5" fmla="*/ 10971786 w 12192000"/>
              <a:gd name="connsiteY5" fmla="*/ 3243892 h 4554538"/>
              <a:gd name="connsiteX6" fmla="*/ 10584005 w 12192000"/>
              <a:gd name="connsiteY6" fmla="*/ 2856109 h 4554538"/>
              <a:gd name="connsiteX7" fmla="*/ 10971786 w 12192000"/>
              <a:gd name="connsiteY7" fmla="*/ 2468328 h 4554538"/>
              <a:gd name="connsiteX8" fmla="*/ 10971786 w 12192000"/>
              <a:gd name="connsiteY8" fmla="*/ 2344811 h 4554538"/>
              <a:gd name="connsiteX9" fmla="*/ 10460488 w 12192000"/>
              <a:gd name="connsiteY9" fmla="*/ 2856109 h 4554538"/>
              <a:gd name="connsiteX10" fmla="*/ 10971786 w 12192000"/>
              <a:gd name="connsiteY10" fmla="*/ 3367407 h 4554538"/>
              <a:gd name="connsiteX11" fmla="*/ 11483084 w 12192000"/>
              <a:gd name="connsiteY11" fmla="*/ 2856109 h 4554538"/>
              <a:gd name="connsiteX12" fmla="*/ 10971786 w 12192000"/>
              <a:gd name="connsiteY12" fmla="*/ 2344811 h 4554538"/>
              <a:gd name="connsiteX13" fmla="*/ 0 w 12192000"/>
              <a:gd name="connsiteY13" fmla="*/ 0 h 4554538"/>
              <a:gd name="connsiteX14" fmla="*/ 12192000 w 12192000"/>
              <a:gd name="connsiteY14" fmla="*/ 0 h 4554538"/>
              <a:gd name="connsiteX15" fmla="*/ 12192000 w 12192000"/>
              <a:gd name="connsiteY15" fmla="*/ 4554538 h 4554538"/>
              <a:gd name="connsiteX16" fmla="*/ 10247582 w 12192000"/>
              <a:gd name="connsiteY16" fmla="*/ 4554538 h 4554538"/>
              <a:gd name="connsiteX17" fmla="*/ 10312021 w 12192000"/>
              <a:gd name="connsiteY17" fmla="*/ 4461275 h 4554538"/>
              <a:gd name="connsiteX18" fmla="*/ 10316869 w 12192000"/>
              <a:gd name="connsiteY18" fmla="*/ 4142971 h 4554538"/>
              <a:gd name="connsiteX19" fmla="*/ 10357084 w 12192000"/>
              <a:gd name="connsiteY19" fmla="*/ 3838490 h 4554538"/>
              <a:gd name="connsiteX20" fmla="*/ 10357084 w 12192000"/>
              <a:gd name="connsiteY20" fmla="*/ 3749442 h 4554538"/>
              <a:gd name="connsiteX21" fmla="*/ 10313637 w 12192000"/>
              <a:gd name="connsiteY21" fmla="*/ 3730054 h 4554538"/>
              <a:gd name="connsiteX22" fmla="*/ 10268036 w 12192000"/>
              <a:gd name="connsiteY22" fmla="*/ 3749442 h 4554538"/>
              <a:gd name="connsiteX23" fmla="*/ 10193352 w 12192000"/>
              <a:gd name="connsiteY23" fmla="*/ 4168821 h 4554538"/>
              <a:gd name="connsiteX24" fmla="*/ 10153137 w 12192000"/>
              <a:gd name="connsiteY24" fmla="*/ 4473302 h 4554538"/>
              <a:gd name="connsiteX25" fmla="*/ 9845786 w 12192000"/>
              <a:gd name="connsiteY25" fmla="*/ 4513516 h 4554538"/>
              <a:gd name="connsiteX26" fmla="*/ 9475883 w 12192000"/>
              <a:gd name="connsiteY26" fmla="*/ 4546819 h 4554538"/>
              <a:gd name="connsiteX27" fmla="*/ 9466655 w 12192000"/>
              <a:gd name="connsiteY27" fmla="*/ 4554538 h 4554538"/>
              <a:gd name="connsiteX28" fmla="*/ 0 w 12192000"/>
              <a:gd name="connsiteY28" fmla="*/ 4554538 h 455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2000" h="4554538">
                <a:moveTo>
                  <a:pt x="8530200" y="3146226"/>
                </a:moveTo>
                <a:lnTo>
                  <a:pt x="7998793" y="4074032"/>
                </a:lnTo>
                <a:lnTo>
                  <a:pt x="9061603" y="4074032"/>
                </a:lnTo>
                <a:close/>
                <a:moveTo>
                  <a:pt x="10971786" y="2468328"/>
                </a:moveTo>
                <a:cubicBezTo>
                  <a:pt x="11184348" y="2468328"/>
                  <a:pt x="11359570" y="2643547"/>
                  <a:pt x="11359570" y="2856109"/>
                </a:cubicBezTo>
                <a:cubicBezTo>
                  <a:pt x="11359570" y="3071545"/>
                  <a:pt x="11184348" y="3243892"/>
                  <a:pt x="10971786" y="3243892"/>
                </a:cubicBezTo>
                <a:cubicBezTo>
                  <a:pt x="10759224" y="3243892"/>
                  <a:pt x="10584005" y="3068671"/>
                  <a:pt x="10584005" y="2856109"/>
                </a:cubicBezTo>
                <a:cubicBezTo>
                  <a:pt x="10584005" y="2640676"/>
                  <a:pt x="10759224" y="2468328"/>
                  <a:pt x="10971786" y="2468328"/>
                </a:cubicBezTo>
                <a:close/>
                <a:moveTo>
                  <a:pt x="10971786" y="2344811"/>
                </a:moveTo>
                <a:cubicBezTo>
                  <a:pt x="10690285" y="2344811"/>
                  <a:pt x="10460488" y="2574608"/>
                  <a:pt x="10460488" y="2856109"/>
                </a:cubicBezTo>
                <a:cubicBezTo>
                  <a:pt x="10460488" y="3137610"/>
                  <a:pt x="10690285" y="3367407"/>
                  <a:pt x="10971786" y="3367407"/>
                </a:cubicBezTo>
                <a:cubicBezTo>
                  <a:pt x="11253287" y="3367407"/>
                  <a:pt x="11483084" y="3137610"/>
                  <a:pt x="11483084" y="2856109"/>
                </a:cubicBezTo>
                <a:cubicBezTo>
                  <a:pt x="11483084" y="2574608"/>
                  <a:pt x="11253287" y="2344811"/>
                  <a:pt x="10971786" y="2344811"/>
                </a:cubicBezTo>
                <a:close/>
                <a:moveTo>
                  <a:pt x="0" y="0"/>
                </a:moveTo>
                <a:lnTo>
                  <a:pt x="12192000" y="0"/>
                </a:lnTo>
                <a:lnTo>
                  <a:pt x="12192000" y="4554538"/>
                </a:lnTo>
                <a:lnTo>
                  <a:pt x="10247582" y="4554538"/>
                </a:lnTo>
                <a:lnTo>
                  <a:pt x="10312021" y="4461275"/>
                </a:lnTo>
                <a:cubicBezTo>
                  <a:pt x="10357262" y="4356789"/>
                  <a:pt x="10336257" y="4244224"/>
                  <a:pt x="10316869" y="4142971"/>
                </a:cubicBezTo>
                <a:cubicBezTo>
                  <a:pt x="10293889" y="4022327"/>
                  <a:pt x="10276655" y="3918919"/>
                  <a:pt x="10357084" y="3838490"/>
                </a:cubicBezTo>
                <a:cubicBezTo>
                  <a:pt x="10382934" y="3815510"/>
                  <a:pt x="10382934" y="3775296"/>
                  <a:pt x="10357084" y="3749442"/>
                </a:cubicBezTo>
                <a:cubicBezTo>
                  <a:pt x="10345594" y="3736517"/>
                  <a:pt x="10329795" y="3730054"/>
                  <a:pt x="10313637" y="3730054"/>
                </a:cubicBezTo>
                <a:cubicBezTo>
                  <a:pt x="10297480" y="3730054"/>
                  <a:pt x="10280963" y="3736517"/>
                  <a:pt x="10268036" y="3749442"/>
                </a:cubicBezTo>
                <a:cubicBezTo>
                  <a:pt x="10138777" y="3878704"/>
                  <a:pt x="10167501" y="4033817"/>
                  <a:pt x="10193352" y="4168821"/>
                </a:cubicBezTo>
                <a:cubicBezTo>
                  <a:pt x="10216332" y="4289465"/>
                  <a:pt x="10233566" y="4392873"/>
                  <a:pt x="10153137" y="4473302"/>
                </a:cubicBezTo>
                <a:cubicBezTo>
                  <a:pt x="10069838" y="4553731"/>
                  <a:pt x="9966429" y="4536496"/>
                  <a:pt x="9845786" y="4513516"/>
                </a:cubicBezTo>
                <a:cubicBezTo>
                  <a:pt x="9725143" y="4490898"/>
                  <a:pt x="9593502" y="4466078"/>
                  <a:pt x="9475883" y="4546819"/>
                </a:cubicBezTo>
                <a:lnTo>
                  <a:pt x="9466655" y="4554538"/>
                </a:lnTo>
                <a:lnTo>
                  <a:pt x="0" y="4554538"/>
                </a:lnTo>
                <a:close/>
              </a:path>
            </a:pathLst>
          </a:custGeom>
          <a:solidFill>
            <a:schemeClr val="bg1">
              <a:lumMod val="95000"/>
            </a:schemeClr>
          </a:solidFill>
        </p:spPr>
        <p:txBody>
          <a:bodyPr wrap="square" anchor="ctr">
            <a:noAutofit/>
          </a:bodyPr>
          <a:lstStyle>
            <a:lvl1pPr marL="0" indent="0" algn="ctr">
              <a:buNone/>
              <a:defRPr i="1"/>
            </a:lvl1pPr>
          </a:lstStyle>
          <a:p>
            <a:r>
              <a:rPr lang="en-US" dirty="0"/>
              <a:t>Insert Your Picture Here</a:t>
            </a:r>
          </a:p>
        </p:txBody>
      </p:sp>
      <p:sp>
        <p:nvSpPr>
          <p:cNvPr id="30" name="Freeform: Shape 29">
            <a:extLst>
              <a:ext uri="{FF2B5EF4-FFF2-40B4-BE49-F238E27FC236}">
                <a16:creationId xmlns:a16="http://schemas.microsoft.com/office/drawing/2014/main" id="{FE0EC059-6580-471B-82B1-7BC2C482138A}"/>
              </a:ext>
            </a:extLst>
          </p:cNvPr>
          <p:cNvSpPr/>
          <p:nvPr userDrawn="1"/>
        </p:nvSpPr>
        <p:spPr>
          <a:xfrm>
            <a:off x="0" y="4554000"/>
            <a:ext cx="12192000" cy="2304000"/>
          </a:xfrm>
          <a:custGeom>
            <a:avLst/>
            <a:gdLst>
              <a:gd name="connsiteX0" fmla="*/ 0 w 12192000"/>
              <a:gd name="connsiteY0" fmla="*/ 0 h 2304000"/>
              <a:gd name="connsiteX1" fmla="*/ 9467298 w 12192000"/>
              <a:gd name="connsiteY1" fmla="*/ 0 h 2304000"/>
              <a:gd name="connsiteX2" fmla="*/ 9426407 w 12192000"/>
              <a:gd name="connsiteY2" fmla="*/ 34200 h 2304000"/>
              <a:gd name="connsiteX3" fmla="*/ 9351723 w 12192000"/>
              <a:gd name="connsiteY3" fmla="*/ 453579 h 2304000"/>
              <a:gd name="connsiteX4" fmla="*/ 9311509 w 12192000"/>
              <a:gd name="connsiteY4" fmla="*/ 758060 h 2304000"/>
              <a:gd name="connsiteX5" fmla="*/ 9004154 w 12192000"/>
              <a:gd name="connsiteY5" fmla="*/ 798275 h 2304000"/>
              <a:gd name="connsiteX6" fmla="*/ 8584775 w 12192000"/>
              <a:gd name="connsiteY6" fmla="*/ 872959 h 2304000"/>
              <a:gd name="connsiteX7" fmla="*/ 8584775 w 12192000"/>
              <a:gd name="connsiteY7" fmla="*/ 962006 h 2304000"/>
              <a:gd name="connsiteX8" fmla="*/ 8630734 w 12192000"/>
              <a:gd name="connsiteY8" fmla="*/ 982112 h 2304000"/>
              <a:gd name="connsiteX9" fmla="*/ 8679568 w 12192000"/>
              <a:gd name="connsiteY9" fmla="*/ 962006 h 2304000"/>
              <a:gd name="connsiteX10" fmla="*/ 8984048 w 12192000"/>
              <a:gd name="connsiteY10" fmla="*/ 921792 h 2304000"/>
              <a:gd name="connsiteX11" fmla="*/ 9403427 w 12192000"/>
              <a:gd name="connsiteY11" fmla="*/ 847108 h 2304000"/>
              <a:gd name="connsiteX12" fmla="*/ 9478111 w 12192000"/>
              <a:gd name="connsiteY12" fmla="*/ 430600 h 2304000"/>
              <a:gd name="connsiteX13" fmla="*/ 9518326 w 12192000"/>
              <a:gd name="connsiteY13" fmla="*/ 123248 h 2304000"/>
              <a:gd name="connsiteX14" fmla="*/ 9822806 w 12192000"/>
              <a:gd name="connsiteY14" fmla="*/ 83034 h 2304000"/>
              <a:gd name="connsiteX15" fmla="*/ 10242185 w 12192000"/>
              <a:gd name="connsiteY15" fmla="*/ 8350 h 2304000"/>
              <a:gd name="connsiteX16" fmla="*/ 10247954 w 12192000"/>
              <a:gd name="connsiteY16" fmla="*/ 0 h 2304000"/>
              <a:gd name="connsiteX17" fmla="*/ 12192000 w 12192000"/>
              <a:gd name="connsiteY17" fmla="*/ 0 h 2304000"/>
              <a:gd name="connsiteX18" fmla="*/ 12192000 w 12192000"/>
              <a:gd name="connsiteY18" fmla="*/ 2304000 h 2304000"/>
              <a:gd name="connsiteX19" fmla="*/ 0 w 12192000"/>
              <a:gd name="connsiteY19" fmla="*/ 2304000 h 23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2304000">
                <a:moveTo>
                  <a:pt x="0" y="0"/>
                </a:moveTo>
                <a:lnTo>
                  <a:pt x="9467298" y="0"/>
                </a:lnTo>
                <a:lnTo>
                  <a:pt x="9426407" y="34200"/>
                </a:lnTo>
                <a:cubicBezTo>
                  <a:pt x="9297145" y="163463"/>
                  <a:pt x="9325869" y="318575"/>
                  <a:pt x="9351723" y="453579"/>
                </a:cubicBezTo>
                <a:cubicBezTo>
                  <a:pt x="9374703" y="574223"/>
                  <a:pt x="9391937" y="677631"/>
                  <a:pt x="9311509" y="758060"/>
                </a:cubicBezTo>
                <a:cubicBezTo>
                  <a:pt x="9228206" y="838489"/>
                  <a:pt x="9124797" y="821254"/>
                  <a:pt x="9004154" y="798275"/>
                </a:cubicBezTo>
                <a:cubicBezTo>
                  <a:pt x="8866276" y="772424"/>
                  <a:pt x="8714037" y="743699"/>
                  <a:pt x="8584775" y="872959"/>
                </a:cubicBezTo>
                <a:cubicBezTo>
                  <a:pt x="8558924" y="895938"/>
                  <a:pt x="8558924" y="936153"/>
                  <a:pt x="8584775" y="962006"/>
                </a:cubicBezTo>
                <a:cubicBezTo>
                  <a:pt x="8599139" y="976367"/>
                  <a:pt x="8613500" y="982112"/>
                  <a:pt x="8630734" y="982112"/>
                </a:cubicBezTo>
                <a:cubicBezTo>
                  <a:pt x="8647969" y="982112"/>
                  <a:pt x="8662333" y="973496"/>
                  <a:pt x="8679568" y="962006"/>
                </a:cubicBezTo>
                <a:cubicBezTo>
                  <a:pt x="8759996" y="881577"/>
                  <a:pt x="8863405" y="898812"/>
                  <a:pt x="8984048" y="921792"/>
                </a:cubicBezTo>
                <a:cubicBezTo>
                  <a:pt x="9119052" y="947643"/>
                  <a:pt x="9274165" y="976367"/>
                  <a:pt x="9403427" y="847108"/>
                </a:cubicBezTo>
                <a:cubicBezTo>
                  <a:pt x="9532686" y="720720"/>
                  <a:pt x="9503962" y="565607"/>
                  <a:pt x="9478111" y="430600"/>
                </a:cubicBezTo>
                <a:cubicBezTo>
                  <a:pt x="9455131" y="309957"/>
                  <a:pt x="9437897" y="203677"/>
                  <a:pt x="9518326" y="123248"/>
                </a:cubicBezTo>
                <a:cubicBezTo>
                  <a:pt x="9598754" y="42819"/>
                  <a:pt x="9702163" y="60054"/>
                  <a:pt x="9822806" y="83034"/>
                </a:cubicBezTo>
                <a:cubicBezTo>
                  <a:pt x="9957810" y="108884"/>
                  <a:pt x="10112923" y="137609"/>
                  <a:pt x="10242185" y="8350"/>
                </a:cubicBezTo>
                <a:lnTo>
                  <a:pt x="10247954" y="0"/>
                </a:lnTo>
                <a:lnTo>
                  <a:pt x="12192000" y="0"/>
                </a:lnTo>
                <a:lnTo>
                  <a:pt x="12192000" y="2304000"/>
                </a:lnTo>
                <a:lnTo>
                  <a:pt x="0" y="230400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2A6CD15-EEA4-46CB-A7B3-495FF7C8B4E0}"/>
              </a:ext>
            </a:extLst>
          </p:cNvPr>
          <p:cNvSpPr>
            <a:spLocks noGrp="1"/>
          </p:cNvSpPr>
          <p:nvPr>
            <p:ph type="ctrTitle"/>
          </p:nvPr>
        </p:nvSpPr>
        <p:spPr>
          <a:xfrm>
            <a:off x="1080000" y="3833999"/>
            <a:ext cx="5937026" cy="720001"/>
          </a:xfrm>
          <a:solidFill>
            <a:schemeClr val="bg1"/>
          </a:solidFill>
        </p:spPr>
        <p:txBody>
          <a:bodyPr anchor="ctr">
            <a:normAutofit/>
          </a:bodyPr>
          <a:lstStyle>
            <a:lvl1pPr algn="l">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FF20683-79D6-43CE-A167-BF1E25FA44B5}"/>
              </a:ext>
            </a:extLst>
          </p:cNvPr>
          <p:cNvSpPr>
            <a:spLocks noGrp="1"/>
          </p:cNvSpPr>
          <p:nvPr>
            <p:ph type="subTitle" idx="1"/>
          </p:nvPr>
        </p:nvSpPr>
        <p:spPr>
          <a:xfrm>
            <a:off x="1080000" y="4731026"/>
            <a:ext cx="9144000" cy="720000"/>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8" name="Freeform: Shape 17">
            <a:extLst>
              <a:ext uri="{FF2B5EF4-FFF2-40B4-BE49-F238E27FC236}">
                <a16:creationId xmlns:a16="http://schemas.microsoft.com/office/drawing/2014/main" id="{60524263-835B-48D7-A2FC-25541FD95C43}"/>
              </a:ext>
            </a:extLst>
          </p:cNvPr>
          <p:cNvSpPr/>
          <p:nvPr/>
        </p:nvSpPr>
        <p:spPr>
          <a:xfrm>
            <a:off x="10460488" y="2344811"/>
            <a:ext cx="1005361" cy="1005361"/>
          </a:xfrm>
          <a:custGeom>
            <a:avLst/>
            <a:gdLst>
              <a:gd name="connsiteX0" fmla="*/ 169545 w 333375"/>
              <a:gd name="connsiteY0" fmla="*/ 339090 h 333375"/>
              <a:gd name="connsiteX1" fmla="*/ 0 w 333375"/>
              <a:gd name="connsiteY1" fmla="*/ 169545 h 333375"/>
              <a:gd name="connsiteX2" fmla="*/ 169545 w 333375"/>
              <a:gd name="connsiteY2" fmla="*/ 0 h 333375"/>
              <a:gd name="connsiteX3" fmla="*/ 339090 w 333375"/>
              <a:gd name="connsiteY3" fmla="*/ 169545 h 333375"/>
              <a:gd name="connsiteX4" fmla="*/ 169545 w 333375"/>
              <a:gd name="connsiteY4" fmla="*/ 339090 h 333375"/>
              <a:gd name="connsiteX5" fmla="*/ 169545 w 333375"/>
              <a:gd name="connsiteY5" fmla="*/ 40958 h 333375"/>
              <a:gd name="connsiteX6" fmla="*/ 40958 w 333375"/>
              <a:gd name="connsiteY6" fmla="*/ 169545 h 333375"/>
              <a:gd name="connsiteX7" fmla="*/ 169545 w 333375"/>
              <a:gd name="connsiteY7" fmla="*/ 298133 h 333375"/>
              <a:gd name="connsiteX8" fmla="*/ 298133 w 333375"/>
              <a:gd name="connsiteY8" fmla="*/ 169545 h 333375"/>
              <a:gd name="connsiteX9" fmla="*/ 169545 w 333375"/>
              <a:gd name="connsiteY9" fmla="*/ 40958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375" h="333375">
                <a:moveTo>
                  <a:pt x="169545" y="339090"/>
                </a:moveTo>
                <a:cubicBezTo>
                  <a:pt x="76200" y="339090"/>
                  <a:pt x="0" y="262890"/>
                  <a:pt x="0" y="169545"/>
                </a:cubicBezTo>
                <a:cubicBezTo>
                  <a:pt x="0" y="76200"/>
                  <a:pt x="76200" y="0"/>
                  <a:pt x="169545" y="0"/>
                </a:cubicBezTo>
                <a:cubicBezTo>
                  <a:pt x="262890" y="0"/>
                  <a:pt x="339090" y="76200"/>
                  <a:pt x="339090" y="169545"/>
                </a:cubicBezTo>
                <a:cubicBezTo>
                  <a:pt x="339090" y="262890"/>
                  <a:pt x="262890" y="339090"/>
                  <a:pt x="169545" y="339090"/>
                </a:cubicBezTo>
                <a:close/>
                <a:moveTo>
                  <a:pt x="169545" y="40958"/>
                </a:moveTo>
                <a:cubicBezTo>
                  <a:pt x="99060" y="40958"/>
                  <a:pt x="40958" y="98108"/>
                  <a:pt x="40958" y="169545"/>
                </a:cubicBezTo>
                <a:cubicBezTo>
                  <a:pt x="40958" y="240030"/>
                  <a:pt x="99060" y="298133"/>
                  <a:pt x="169545" y="298133"/>
                </a:cubicBezTo>
                <a:cubicBezTo>
                  <a:pt x="240030" y="298133"/>
                  <a:pt x="298133" y="240983"/>
                  <a:pt x="298133" y="169545"/>
                </a:cubicBezTo>
                <a:cubicBezTo>
                  <a:pt x="298133" y="99060"/>
                  <a:pt x="240030" y="40958"/>
                  <a:pt x="169545" y="40958"/>
                </a:cubicBezTo>
                <a:close/>
              </a:path>
            </a:pathLst>
          </a:custGeom>
          <a:solidFill>
            <a:schemeClr val="accent4"/>
          </a:soli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2BB9EF5C-08CE-4A11-8FB9-D59AACF45C92}"/>
              </a:ext>
            </a:extLst>
          </p:cNvPr>
          <p:cNvSpPr/>
          <p:nvPr/>
        </p:nvSpPr>
        <p:spPr>
          <a:xfrm>
            <a:off x="7998793" y="3146226"/>
            <a:ext cx="1062810" cy="919187"/>
          </a:xfrm>
          <a:custGeom>
            <a:avLst/>
            <a:gdLst>
              <a:gd name="connsiteX0" fmla="*/ 0 w 352425"/>
              <a:gd name="connsiteY0" fmla="*/ 307658 h 304800"/>
              <a:gd name="connsiteX1" fmla="*/ 176213 w 352425"/>
              <a:gd name="connsiteY1" fmla="*/ 0 h 304800"/>
              <a:gd name="connsiteX2" fmla="*/ 352425 w 352425"/>
              <a:gd name="connsiteY2" fmla="*/ 307658 h 304800"/>
              <a:gd name="connsiteX3" fmla="*/ 0 w 352425"/>
              <a:gd name="connsiteY3" fmla="*/ 307658 h 304800"/>
            </a:gdLst>
            <a:ahLst/>
            <a:cxnLst>
              <a:cxn ang="0">
                <a:pos x="connsiteX0" y="connsiteY0"/>
              </a:cxn>
              <a:cxn ang="0">
                <a:pos x="connsiteX1" y="connsiteY1"/>
              </a:cxn>
              <a:cxn ang="0">
                <a:pos x="connsiteX2" y="connsiteY2"/>
              </a:cxn>
              <a:cxn ang="0">
                <a:pos x="connsiteX3" y="connsiteY3"/>
              </a:cxn>
            </a:cxnLst>
            <a:rect l="l" t="t" r="r" b="b"/>
            <a:pathLst>
              <a:path w="352425" h="304800">
                <a:moveTo>
                  <a:pt x="0" y="307658"/>
                </a:moveTo>
                <a:lnTo>
                  <a:pt x="176213" y="0"/>
                </a:lnTo>
                <a:lnTo>
                  <a:pt x="352425" y="307658"/>
                </a:lnTo>
                <a:lnTo>
                  <a:pt x="0" y="307658"/>
                </a:lnTo>
                <a:close/>
              </a:path>
            </a:pathLst>
          </a:custGeom>
          <a:solidFill>
            <a:schemeClr val="accent5"/>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2120306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Narrow Content">
    <p:bg>
      <p:bgPr>
        <a:solidFill>
          <a:schemeClr val="accent6">
            <a:lumMod val="50000"/>
          </a:schemeClr>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C33E624-2467-4206-84E7-7DB1C787CD87}"/>
              </a:ext>
            </a:extLst>
          </p:cNvPr>
          <p:cNvSpPr>
            <a:spLocks noGrp="1"/>
          </p:cNvSpPr>
          <p:nvPr>
            <p:ph type="pic" sz="quarter" idx="12" hasCustomPrompt="1"/>
          </p:nvPr>
        </p:nvSpPr>
        <p:spPr>
          <a:xfrm>
            <a:off x="0" y="0"/>
            <a:ext cx="6921500" cy="6858000"/>
          </a:xfrm>
          <a:prstGeom prst="hexagon">
            <a:avLst>
              <a:gd name="adj" fmla="val 7593"/>
              <a:gd name="vf" fmla="val 115470"/>
            </a:avLst>
          </a:prstGeom>
          <a:solidFill>
            <a:schemeClr val="bg1">
              <a:lumMod val="95000"/>
            </a:schemeClr>
          </a:solidFill>
        </p:spPr>
        <p:txBody>
          <a:bodyPr tIns="1512000"/>
          <a:lstStyle>
            <a:lvl1pPr marL="0" indent="0" algn="ctr">
              <a:buNone/>
              <a:defRPr i="1"/>
            </a:lvl1pPr>
          </a:lstStyle>
          <a:p>
            <a:r>
              <a:rPr lang="en-US" dirty="0"/>
              <a:t>Insert Your Picture Here</a:t>
            </a:r>
          </a:p>
        </p:txBody>
      </p:sp>
      <p:sp>
        <p:nvSpPr>
          <p:cNvPr id="2" name="Title 1">
            <a:extLst>
              <a:ext uri="{FF2B5EF4-FFF2-40B4-BE49-F238E27FC236}">
                <a16:creationId xmlns:a16="http://schemas.microsoft.com/office/drawing/2014/main" id="{5CD39408-C49A-4750-A547-E1EAD06F807D}"/>
              </a:ext>
            </a:extLst>
          </p:cNvPr>
          <p:cNvSpPr>
            <a:spLocks noGrp="1"/>
          </p:cNvSpPr>
          <p:nvPr>
            <p:ph type="title"/>
          </p:nvPr>
        </p:nvSpPr>
        <p:spPr>
          <a:xfrm>
            <a:off x="1079999" y="3033000"/>
            <a:ext cx="6235201" cy="7920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264671D-DEA0-4C96-A2C8-AF8E77F354FD}"/>
              </a:ext>
            </a:extLst>
          </p:cNvPr>
          <p:cNvSpPr>
            <a:spLocks noGrp="1"/>
          </p:cNvSpPr>
          <p:nvPr>
            <p:ph idx="1"/>
          </p:nvPr>
        </p:nvSpPr>
        <p:spPr>
          <a:xfrm>
            <a:off x="7487346" y="924301"/>
            <a:ext cx="3442907" cy="5009400"/>
          </a:xfrm>
        </p:spPr>
        <p:txBody>
          <a:bodyPr anchor="ct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FF0D2BD-AC28-47D6-8C93-74585CCB5BB5}"/>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87165DED-91C9-42FC-97C3-122D43563AB4}"/>
              </a:ext>
            </a:extLst>
          </p:cNvPr>
          <p:cNvSpPr>
            <a:spLocks noGrp="1"/>
          </p:cNvSpPr>
          <p:nvPr>
            <p:ph type="sldNum" sz="quarter" idx="11"/>
          </p:nvPr>
        </p:nvSpPr>
        <p:spPr>
          <a:noFill/>
          <a:ln>
            <a:solidFill>
              <a:schemeClr val="bg1"/>
            </a:solidFill>
          </a:ln>
        </p:spPr>
        <p:txBody>
          <a:bodyPr/>
          <a:lstStyle>
            <a:lvl1pPr>
              <a:defRPr>
                <a:solidFill>
                  <a:schemeClr val="bg1"/>
                </a:solidFill>
              </a:defRPr>
            </a:lvl1pPr>
          </a:lstStyle>
          <a:p>
            <a:fld id="{7E0E41E9-E887-49CF-A358-8367F0C34840}" type="slidenum">
              <a:rPr lang="en-US" smtClean="0"/>
              <a:pPr/>
              <a:t>‹#›</a:t>
            </a:fld>
            <a:endParaRPr lang="en-US" dirty="0"/>
          </a:p>
        </p:txBody>
      </p:sp>
    </p:spTree>
    <p:extLst>
      <p:ext uri="{BB962C8B-B14F-4D97-AF65-F5344CB8AC3E}">
        <p14:creationId xmlns:p14="http://schemas.microsoft.com/office/powerpoint/2010/main" val="2849916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Narrow Content Option 2">
    <p:bg>
      <p:bgPr>
        <a:solidFill>
          <a:schemeClr val="accent2">
            <a:lumMod val="50000"/>
          </a:schemeClr>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C33E624-2467-4206-84E7-7DB1C787CD87}"/>
              </a:ext>
            </a:extLst>
          </p:cNvPr>
          <p:cNvSpPr>
            <a:spLocks noGrp="1"/>
          </p:cNvSpPr>
          <p:nvPr>
            <p:ph type="pic" sz="quarter" idx="12" hasCustomPrompt="1"/>
          </p:nvPr>
        </p:nvSpPr>
        <p:spPr>
          <a:xfrm>
            <a:off x="6096000" y="0"/>
            <a:ext cx="6096000" cy="6858000"/>
          </a:xfrm>
          <a:prstGeom prst="hexagon">
            <a:avLst>
              <a:gd name="adj" fmla="val 7083"/>
              <a:gd name="vf" fmla="val 115470"/>
            </a:avLst>
          </a:prstGeom>
          <a:solidFill>
            <a:schemeClr val="bg1">
              <a:lumMod val="95000"/>
            </a:schemeClr>
          </a:solidFill>
        </p:spPr>
        <p:txBody>
          <a:bodyPr tIns="1512000"/>
          <a:lstStyle>
            <a:lvl1pPr marL="0" indent="0" algn="ctr">
              <a:buNone/>
              <a:defRPr i="1"/>
            </a:lvl1pPr>
          </a:lstStyle>
          <a:p>
            <a:r>
              <a:rPr lang="en-US" dirty="0"/>
              <a:t>Insert Your Picture Here</a:t>
            </a:r>
          </a:p>
        </p:txBody>
      </p:sp>
      <p:sp>
        <p:nvSpPr>
          <p:cNvPr id="2" name="Title 1">
            <a:extLst>
              <a:ext uri="{FF2B5EF4-FFF2-40B4-BE49-F238E27FC236}">
                <a16:creationId xmlns:a16="http://schemas.microsoft.com/office/drawing/2014/main" id="{5CD39408-C49A-4750-A547-E1EAD06F807D}"/>
              </a:ext>
            </a:extLst>
          </p:cNvPr>
          <p:cNvSpPr>
            <a:spLocks noGrp="1"/>
          </p:cNvSpPr>
          <p:nvPr>
            <p:ph type="title"/>
          </p:nvPr>
        </p:nvSpPr>
        <p:spPr>
          <a:xfrm>
            <a:off x="4876800" y="3033000"/>
            <a:ext cx="6235201" cy="7920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264671D-DEA0-4C96-A2C8-AF8E77F354FD}"/>
              </a:ext>
            </a:extLst>
          </p:cNvPr>
          <p:cNvSpPr>
            <a:spLocks noGrp="1"/>
          </p:cNvSpPr>
          <p:nvPr>
            <p:ph idx="1"/>
          </p:nvPr>
        </p:nvSpPr>
        <p:spPr>
          <a:xfrm>
            <a:off x="1391346" y="1873780"/>
            <a:ext cx="3442907" cy="3110443"/>
          </a:xfrm>
        </p:spPr>
        <p:txBody>
          <a:bodyPr anchor="ct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FF0D2BD-AC28-47D6-8C93-74585CCB5BB5}"/>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87165DED-91C9-42FC-97C3-122D43563AB4}"/>
              </a:ext>
            </a:extLst>
          </p:cNvPr>
          <p:cNvSpPr>
            <a:spLocks noGrp="1"/>
          </p:cNvSpPr>
          <p:nvPr>
            <p:ph type="sldNum" sz="quarter" idx="11"/>
          </p:nvPr>
        </p:nvSpPr>
        <p:spPr>
          <a:noFill/>
          <a:ln>
            <a:solidFill>
              <a:schemeClr val="accent2">
                <a:lumMod val="50000"/>
              </a:schemeClr>
            </a:solidFill>
          </a:ln>
        </p:spPr>
        <p:txBody>
          <a:bodyPr/>
          <a:lstStyle>
            <a:lvl1pPr>
              <a:defRPr>
                <a:solidFill>
                  <a:schemeClr val="tx2"/>
                </a:solidFill>
              </a:defRPr>
            </a:lvl1pPr>
          </a:lstStyle>
          <a:p>
            <a:fld id="{7E0E41E9-E887-49CF-A358-8367F0C34840}" type="slidenum">
              <a:rPr lang="en-US" smtClean="0"/>
              <a:pPr/>
              <a:t>‹#›</a:t>
            </a:fld>
            <a:endParaRPr lang="en-US" dirty="0"/>
          </a:p>
        </p:txBody>
      </p:sp>
    </p:spTree>
    <p:extLst>
      <p:ext uri="{BB962C8B-B14F-4D97-AF65-F5344CB8AC3E}">
        <p14:creationId xmlns:p14="http://schemas.microsoft.com/office/powerpoint/2010/main" val="2725654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and Image">
    <p:bg>
      <p:bgPr>
        <a:solidFill>
          <a:schemeClr val="accent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C33E624-2467-4206-84E7-7DB1C787CD87}"/>
              </a:ext>
            </a:extLst>
          </p:cNvPr>
          <p:cNvSpPr>
            <a:spLocks noGrp="1"/>
          </p:cNvSpPr>
          <p:nvPr>
            <p:ph type="pic" sz="quarter" idx="12" hasCustomPrompt="1"/>
          </p:nvPr>
        </p:nvSpPr>
        <p:spPr>
          <a:xfrm>
            <a:off x="4584700" y="0"/>
            <a:ext cx="7607300" cy="6858000"/>
          </a:xfrm>
          <a:prstGeom prst="hexagon">
            <a:avLst>
              <a:gd name="adj" fmla="val 6667"/>
              <a:gd name="vf" fmla="val 115470"/>
            </a:avLst>
          </a:prstGeom>
          <a:solidFill>
            <a:schemeClr val="bg1">
              <a:lumMod val="95000"/>
            </a:schemeClr>
          </a:solidFill>
        </p:spPr>
        <p:txBody>
          <a:bodyPr lIns="0" tIns="0" rIns="0" bIns="0" anchor="ctr"/>
          <a:lstStyle>
            <a:lvl1pPr marL="0" indent="0" algn="ctr">
              <a:buNone/>
              <a:defRPr i="1"/>
            </a:lvl1pPr>
          </a:lstStyle>
          <a:p>
            <a:r>
              <a:rPr lang="en-US" dirty="0"/>
              <a:t>Insert Your Picture Here</a:t>
            </a:r>
          </a:p>
        </p:txBody>
      </p:sp>
      <p:sp>
        <p:nvSpPr>
          <p:cNvPr id="2" name="Title 1">
            <a:extLst>
              <a:ext uri="{FF2B5EF4-FFF2-40B4-BE49-F238E27FC236}">
                <a16:creationId xmlns:a16="http://schemas.microsoft.com/office/drawing/2014/main" id="{5CD39408-C49A-4750-A547-E1EAD06F807D}"/>
              </a:ext>
            </a:extLst>
          </p:cNvPr>
          <p:cNvSpPr>
            <a:spLocks noGrp="1"/>
          </p:cNvSpPr>
          <p:nvPr>
            <p:ph type="title"/>
          </p:nvPr>
        </p:nvSpPr>
        <p:spPr>
          <a:xfrm>
            <a:off x="863600" y="1449000"/>
            <a:ext cx="4930600" cy="3960000"/>
          </a:xfrm>
        </p:spPr>
        <p:txBody>
          <a:bodyPr lIns="180000" rIns="180000"/>
          <a:lstStyle>
            <a:lvl1pPr algn="ctr">
              <a:defRPr/>
            </a:lvl1p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id="{4FF0D2BD-AC28-47D6-8C93-74585CCB5BB5}"/>
              </a:ext>
            </a:extLst>
          </p:cNvPr>
          <p:cNvSpPr>
            <a:spLocks noGrp="1"/>
          </p:cNvSpPr>
          <p:nvPr>
            <p:ph type="ftr" sz="quarter" idx="10"/>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87165DED-91C9-42FC-97C3-122D43563AB4}"/>
              </a:ext>
            </a:extLst>
          </p:cNvPr>
          <p:cNvSpPr>
            <a:spLocks noGrp="1"/>
          </p:cNvSpPr>
          <p:nvPr>
            <p:ph type="sldNum" sz="quarter" idx="11"/>
          </p:nvPr>
        </p:nvSpPr>
        <p:spPr>
          <a:noFill/>
        </p:spPr>
        <p:txBody>
          <a:bodyPr/>
          <a:lstStyle>
            <a:lvl1pPr>
              <a:defRPr>
                <a:solidFill>
                  <a:schemeClr val="accent1"/>
                </a:solidFill>
              </a:defRPr>
            </a:lvl1pPr>
          </a:lstStyle>
          <a:p>
            <a:fld id="{7E0E41E9-E887-49CF-A358-8367F0C34840}" type="slidenum">
              <a:rPr lang="en-US" smtClean="0"/>
              <a:pPr/>
              <a:t>‹#›</a:t>
            </a:fld>
            <a:endParaRPr lang="en-US" dirty="0"/>
          </a:p>
        </p:txBody>
      </p:sp>
    </p:spTree>
    <p:extLst>
      <p:ext uri="{BB962C8B-B14F-4D97-AF65-F5344CB8AC3E}">
        <p14:creationId xmlns:p14="http://schemas.microsoft.com/office/powerpoint/2010/main" val="885476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header, Image and Content">
    <p:bg>
      <p:bgPr>
        <a:solidFill>
          <a:schemeClr val="accent5">
            <a:lumMod val="50000"/>
          </a:schemeClr>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C33E624-2467-4206-84E7-7DB1C787CD87}"/>
              </a:ext>
            </a:extLst>
          </p:cNvPr>
          <p:cNvSpPr>
            <a:spLocks noGrp="1"/>
          </p:cNvSpPr>
          <p:nvPr>
            <p:ph type="pic" sz="quarter" idx="12" hasCustomPrompt="1"/>
          </p:nvPr>
        </p:nvSpPr>
        <p:spPr>
          <a:xfrm>
            <a:off x="0" y="2260600"/>
            <a:ext cx="12192000" cy="4597400"/>
          </a:xfrm>
          <a:solidFill>
            <a:schemeClr val="bg1">
              <a:lumMod val="95000"/>
            </a:schemeClr>
          </a:solidFill>
        </p:spPr>
        <p:txBody>
          <a:bodyPr tIns="0" bIns="0" anchor="ctr"/>
          <a:lstStyle>
            <a:lvl1pPr marL="0" indent="0" algn="ctr">
              <a:buNone/>
              <a:defRPr i="1"/>
            </a:lvl1pPr>
          </a:lstStyle>
          <a:p>
            <a:r>
              <a:rPr lang="en-US" dirty="0"/>
              <a:t>Insert Your Picture Here</a:t>
            </a:r>
          </a:p>
        </p:txBody>
      </p:sp>
      <p:cxnSp>
        <p:nvCxnSpPr>
          <p:cNvPr id="14" name="Straight Connector 13">
            <a:extLst>
              <a:ext uri="{FF2B5EF4-FFF2-40B4-BE49-F238E27FC236}">
                <a16:creationId xmlns:a16="http://schemas.microsoft.com/office/drawing/2014/main" id="{203C1BBA-DE16-432B-8D17-818D7C0681CA}"/>
              </a:ext>
            </a:extLst>
          </p:cNvPr>
          <p:cNvCxnSpPr/>
          <p:nvPr userDrawn="1"/>
        </p:nvCxnSpPr>
        <p:spPr>
          <a:xfrm>
            <a:off x="4813300" y="649040"/>
            <a:ext cx="0" cy="935633"/>
          </a:xfrm>
          <a:prstGeom prst="line">
            <a:avLst/>
          </a:prstGeom>
          <a:ln w="1270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9721F72D-E459-4AC6-90FE-C37E1BE0C497}"/>
              </a:ext>
            </a:extLst>
          </p:cNvPr>
          <p:cNvSpPr>
            <a:spLocks noGrp="1"/>
          </p:cNvSpPr>
          <p:nvPr>
            <p:ph type="body" sz="quarter" idx="14" hasCustomPrompt="1"/>
          </p:nvPr>
        </p:nvSpPr>
        <p:spPr>
          <a:xfrm>
            <a:off x="1079500" y="306388"/>
            <a:ext cx="3403600" cy="1622425"/>
          </a:xfrm>
        </p:spPr>
        <p:txBody>
          <a:bodyPr anchor="ctr">
            <a:normAutofit/>
          </a:bodyPr>
          <a:lstStyle>
            <a:lvl1pPr marL="0" indent="0">
              <a:buNone/>
              <a:defRPr sz="2800" b="1">
                <a:solidFill>
                  <a:schemeClr val="bg1"/>
                </a:solidFill>
              </a:defRPr>
            </a:lvl1pPr>
            <a:lvl2pPr marL="179388" indent="0">
              <a:buNone/>
              <a:defRPr/>
            </a:lvl2pPr>
            <a:lvl3pPr marL="357187" indent="0">
              <a:buNone/>
              <a:defRPr/>
            </a:lvl3pPr>
            <a:lvl4pPr marL="536575" indent="0">
              <a:buNone/>
              <a:defRPr/>
            </a:lvl4pPr>
            <a:lvl5pPr marL="715963" indent="0">
              <a:buNone/>
              <a:defRPr/>
            </a:lvl5pPr>
          </a:lstStyle>
          <a:p>
            <a:pPr lvl="0"/>
            <a:r>
              <a:rPr lang="en-US" dirty="0"/>
              <a:t>Place Your Sub Header Here</a:t>
            </a:r>
          </a:p>
        </p:txBody>
      </p:sp>
      <p:sp>
        <p:nvSpPr>
          <p:cNvPr id="3" name="Content Placeholder 2">
            <a:extLst>
              <a:ext uri="{FF2B5EF4-FFF2-40B4-BE49-F238E27FC236}">
                <a16:creationId xmlns:a16="http://schemas.microsoft.com/office/drawing/2014/main" id="{D264671D-DEA0-4C96-A2C8-AF8E77F354FD}"/>
              </a:ext>
            </a:extLst>
          </p:cNvPr>
          <p:cNvSpPr>
            <a:spLocks noGrp="1"/>
          </p:cNvSpPr>
          <p:nvPr>
            <p:ph idx="1"/>
          </p:nvPr>
        </p:nvSpPr>
        <p:spPr>
          <a:xfrm>
            <a:off x="5143501" y="305644"/>
            <a:ext cx="4421084" cy="1622425"/>
          </a:xfrm>
        </p:spPr>
        <p:txBody>
          <a:bodyPr anchor="ct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5CD39408-C49A-4750-A547-E1EAD06F807D}"/>
              </a:ext>
            </a:extLst>
          </p:cNvPr>
          <p:cNvSpPr>
            <a:spLocks noGrp="1"/>
          </p:cNvSpPr>
          <p:nvPr>
            <p:ph type="title"/>
          </p:nvPr>
        </p:nvSpPr>
        <p:spPr>
          <a:xfrm>
            <a:off x="1079999" y="2268000"/>
            <a:ext cx="6235201" cy="792000"/>
          </a:xfrm>
        </p:spPr>
        <p:txBody>
          <a:body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id="{4FF0D2BD-AC28-47D6-8C93-74585CCB5BB5}"/>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87165DED-91C9-42FC-97C3-122D43563AB4}"/>
              </a:ext>
            </a:extLst>
          </p:cNvPr>
          <p:cNvSpPr>
            <a:spLocks noGrp="1"/>
          </p:cNvSpPr>
          <p:nvPr>
            <p:ph type="sldNum" sz="quarter" idx="11"/>
          </p:nvPr>
        </p:nvSpPr>
        <p:spPr>
          <a:noFill/>
          <a:ln>
            <a:solidFill>
              <a:schemeClr val="accent5">
                <a:lumMod val="50000"/>
              </a:schemeClr>
            </a:solidFill>
          </a:ln>
        </p:spPr>
        <p:txBody>
          <a:bodyPr/>
          <a:lstStyle>
            <a:lvl1pPr>
              <a:defRPr>
                <a:solidFill>
                  <a:schemeClr val="accent5">
                    <a:lumMod val="50000"/>
                  </a:schemeClr>
                </a:solidFill>
              </a:defRPr>
            </a:lvl1pPr>
          </a:lstStyle>
          <a:p>
            <a:fld id="{7E0E41E9-E887-49CF-A358-8367F0C34840}" type="slidenum">
              <a:rPr lang="en-US" smtClean="0"/>
              <a:pPr/>
              <a:t>‹#›</a:t>
            </a:fld>
            <a:endParaRPr lang="en-US" dirty="0"/>
          </a:p>
        </p:txBody>
      </p:sp>
    </p:spTree>
    <p:extLst>
      <p:ext uri="{BB962C8B-B14F-4D97-AF65-F5344CB8AC3E}">
        <p14:creationId xmlns:p14="http://schemas.microsoft.com/office/powerpoint/2010/main" val="15710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39408-C49A-4750-A547-E1EAD06F80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64671D-DEA0-4C96-A2C8-AF8E77F354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FF0D2BD-AC28-47D6-8C93-74585CCB5BB5}"/>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87165DED-91C9-42FC-97C3-122D43563AB4}"/>
              </a:ext>
            </a:extLst>
          </p:cNvPr>
          <p:cNvSpPr>
            <a:spLocks noGrp="1"/>
          </p:cNvSpPr>
          <p:nvPr>
            <p:ph type="sldNum" sz="quarter" idx="11"/>
          </p:nvPr>
        </p:nvSpPr>
        <p:spPr/>
        <p:txBody>
          <a:bodyPr/>
          <a:lstStyle/>
          <a:p>
            <a:fld id="{7E0E41E9-E887-49CF-A358-8367F0C34840}" type="slidenum">
              <a:rPr lang="en-US" smtClean="0"/>
              <a:t>‹#›</a:t>
            </a:fld>
            <a:endParaRPr lang="en-US" dirty="0"/>
          </a:p>
        </p:txBody>
      </p:sp>
    </p:spTree>
    <p:extLst>
      <p:ext uri="{BB962C8B-B14F-4D97-AF65-F5344CB8AC3E}">
        <p14:creationId xmlns:p14="http://schemas.microsoft.com/office/powerpoint/2010/main" val="1983946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 Big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B7FBEE-222F-4F5D-A2AE-6EF6ED8657BB}"/>
              </a:ext>
            </a:extLst>
          </p:cNvPr>
          <p:cNvSpPr/>
          <p:nvPr userDrawn="1"/>
        </p:nvSpPr>
        <p:spPr>
          <a:xfrm>
            <a:off x="0" y="0"/>
            <a:ext cx="12192000" cy="30987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D39408-C49A-4750-A547-E1EAD06F807D}"/>
              </a:ext>
            </a:extLst>
          </p:cNvPr>
          <p:cNvSpPr>
            <a:spLocks noGrp="1"/>
          </p:cNvSpPr>
          <p:nvPr>
            <p:ph type="title"/>
          </p:nvPr>
        </p:nvSpPr>
        <p:spPr>
          <a:xfrm>
            <a:off x="1079999" y="1152000"/>
            <a:ext cx="5940000" cy="792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264671D-DEA0-4C96-A2C8-AF8E77F354FD}"/>
              </a:ext>
            </a:extLst>
          </p:cNvPr>
          <p:cNvSpPr>
            <a:spLocks noGrp="1"/>
          </p:cNvSpPr>
          <p:nvPr>
            <p:ph idx="1"/>
          </p:nvPr>
        </p:nvSpPr>
        <p:spPr>
          <a:xfrm>
            <a:off x="1079998" y="3429000"/>
            <a:ext cx="10022400" cy="227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FF0D2BD-AC28-47D6-8C93-74585CCB5BB5}"/>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87165DED-91C9-42FC-97C3-122D43563AB4}"/>
              </a:ext>
            </a:extLst>
          </p:cNvPr>
          <p:cNvSpPr>
            <a:spLocks noGrp="1"/>
          </p:cNvSpPr>
          <p:nvPr>
            <p:ph type="sldNum" sz="quarter" idx="11"/>
          </p:nvPr>
        </p:nvSpPr>
        <p:spPr>
          <a:noFill/>
          <a:ln>
            <a:solidFill>
              <a:schemeClr val="accent4"/>
            </a:solidFill>
          </a:ln>
        </p:spPr>
        <p:txBody>
          <a:bodyPr/>
          <a:lstStyle>
            <a:lvl1pPr>
              <a:defRPr>
                <a:solidFill>
                  <a:schemeClr val="accent4"/>
                </a:solidFill>
              </a:defRPr>
            </a:lvl1pPr>
          </a:lstStyle>
          <a:p>
            <a:fld id="{7E0E41E9-E887-49CF-A358-8367F0C34840}" type="slidenum">
              <a:rPr lang="en-US" smtClean="0"/>
              <a:pPr/>
              <a:t>‹#›</a:t>
            </a:fld>
            <a:endParaRPr lang="en-US" dirty="0"/>
          </a:p>
        </p:txBody>
      </p:sp>
    </p:spTree>
    <p:extLst>
      <p:ext uri="{BB962C8B-B14F-4D97-AF65-F5344CB8AC3E}">
        <p14:creationId xmlns:p14="http://schemas.microsoft.com/office/powerpoint/2010/main" val="4196119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A9DB6-66E4-4832-B2DD-9BBF32E4D0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8A2654-18E6-4E42-A0D4-E905A6949CE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2E79A-B2C6-42BD-87E5-957D1AD7D3A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C61FA9D-742A-4954-A92B-5DD2D0363E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0DCC14-206C-4DF0-BFAC-54CA83E3B009}"/>
              </a:ext>
            </a:extLst>
          </p:cNvPr>
          <p:cNvSpPr>
            <a:spLocks noGrp="1"/>
          </p:cNvSpPr>
          <p:nvPr>
            <p:ph type="sldNum" sz="quarter" idx="12"/>
          </p:nvPr>
        </p:nvSpPr>
        <p:spPr/>
        <p:txBody>
          <a:bodyPr/>
          <a:lstStyle/>
          <a:p>
            <a:fld id="{970A77BE-54D4-4BB8-B931-944BB0CA0E7B}" type="slidenum">
              <a:rPr lang="en-US" smtClean="0"/>
              <a:t>‹#›</a:t>
            </a:fld>
            <a:endParaRPr lang="en-US"/>
          </a:p>
        </p:txBody>
      </p:sp>
    </p:spTree>
    <p:extLst>
      <p:ext uri="{BB962C8B-B14F-4D97-AF65-F5344CB8AC3E}">
        <p14:creationId xmlns:p14="http://schemas.microsoft.com/office/powerpoint/2010/main" val="4110981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Section Header">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87461A7-C745-4C36-816E-A1BF6EE517A4}"/>
              </a:ext>
            </a:extLst>
          </p:cNvPr>
          <p:cNvSpPr/>
          <p:nvPr userDrawn="1"/>
        </p:nvSpPr>
        <p:spPr>
          <a:xfrm>
            <a:off x="0" y="2032000"/>
            <a:ext cx="12192000" cy="4826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A6CD15-EEA4-46CB-A7B3-495FF7C8B4E0}"/>
              </a:ext>
            </a:extLst>
          </p:cNvPr>
          <p:cNvSpPr>
            <a:spLocks noGrp="1"/>
          </p:cNvSpPr>
          <p:nvPr>
            <p:ph type="ctrTitle"/>
          </p:nvPr>
        </p:nvSpPr>
        <p:spPr>
          <a:xfrm>
            <a:off x="1080000" y="3833999"/>
            <a:ext cx="5937026" cy="720001"/>
          </a:xfrm>
          <a:solidFill>
            <a:schemeClr val="bg1"/>
          </a:solidFill>
        </p:spPr>
        <p:txBody>
          <a:bodyPr anchor="ctr">
            <a:normAutofit/>
          </a:bodyPr>
          <a:lstStyle>
            <a:lvl1pPr algn="l">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FF20683-79D6-43CE-A167-BF1E25FA44B5}"/>
              </a:ext>
            </a:extLst>
          </p:cNvPr>
          <p:cNvSpPr>
            <a:spLocks noGrp="1"/>
          </p:cNvSpPr>
          <p:nvPr>
            <p:ph type="subTitle" idx="1"/>
          </p:nvPr>
        </p:nvSpPr>
        <p:spPr>
          <a:xfrm>
            <a:off x="1080000" y="4731026"/>
            <a:ext cx="5937026" cy="720000"/>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41607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C2F631-6179-4019-A4DE-E71E4BCD7A9A}"/>
              </a:ext>
            </a:extLst>
          </p:cNvPr>
          <p:cNvSpPr/>
          <p:nvPr userDrawn="1"/>
        </p:nvSpPr>
        <p:spPr>
          <a:xfrm>
            <a:off x="0" y="0"/>
            <a:ext cx="12192000" cy="30987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3BA779-F1DC-4871-8673-48F90A2ADB29}"/>
              </a:ext>
            </a:extLst>
          </p:cNvPr>
          <p:cNvSpPr>
            <a:spLocks noGrp="1"/>
          </p:cNvSpPr>
          <p:nvPr>
            <p:ph type="title"/>
          </p:nvPr>
        </p:nvSpPr>
        <p:spPr>
          <a:xfrm>
            <a:off x="1079999" y="1152000"/>
            <a:ext cx="5940000" cy="792000"/>
          </a:xfrm>
        </p:spPr>
        <p:txBody>
          <a:bodyPr/>
          <a:lstStyle/>
          <a:p>
            <a:r>
              <a:rPr lang="en-US"/>
              <a:t>Click to edit Master title style</a:t>
            </a:r>
          </a:p>
        </p:txBody>
      </p:sp>
      <p:sp>
        <p:nvSpPr>
          <p:cNvPr id="8" name="Footer Placeholder 7">
            <a:extLst>
              <a:ext uri="{FF2B5EF4-FFF2-40B4-BE49-F238E27FC236}">
                <a16:creationId xmlns:a16="http://schemas.microsoft.com/office/drawing/2014/main" id="{FD0CDE65-1A53-4205-81E7-9806636D35D1}"/>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9D1C7250-86AB-45C1-A1EF-F426666979B7}"/>
              </a:ext>
            </a:extLst>
          </p:cNvPr>
          <p:cNvSpPr>
            <a:spLocks noGrp="1"/>
          </p:cNvSpPr>
          <p:nvPr>
            <p:ph type="sldNum" sz="quarter" idx="11"/>
          </p:nvPr>
        </p:nvSpPr>
        <p:spPr/>
        <p:txBody>
          <a:bodyPr/>
          <a:lstStyle/>
          <a:p>
            <a:fld id="{7E0E41E9-E887-49CF-A358-8367F0C34840}" type="slidenum">
              <a:rPr lang="en-US" smtClean="0"/>
              <a:t>‹#›</a:t>
            </a:fld>
            <a:endParaRPr lang="en-US" dirty="0"/>
          </a:p>
        </p:txBody>
      </p:sp>
      <p:sp>
        <p:nvSpPr>
          <p:cNvPr id="10" name="Content Placeholder 2">
            <a:extLst>
              <a:ext uri="{FF2B5EF4-FFF2-40B4-BE49-F238E27FC236}">
                <a16:creationId xmlns:a16="http://schemas.microsoft.com/office/drawing/2014/main" id="{6D2A4D50-D5D7-4F67-A7F9-A34FE6E8980C}"/>
              </a:ext>
            </a:extLst>
          </p:cNvPr>
          <p:cNvSpPr>
            <a:spLocks noGrp="1"/>
          </p:cNvSpPr>
          <p:nvPr>
            <p:ph idx="1"/>
          </p:nvPr>
        </p:nvSpPr>
        <p:spPr>
          <a:xfrm>
            <a:off x="1079998" y="2564295"/>
            <a:ext cx="4680000" cy="3141705"/>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FC78E1E2-4A89-4703-BD74-7B982EBCB1B6}"/>
              </a:ext>
            </a:extLst>
          </p:cNvPr>
          <p:cNvSpPr>
            <a:spLocks noGrp="1"/>
          </p:cNvSpPr>
          <p:nvPr>
            <p:ph idx="12"/>
          </p:nvPr>
        </p:nvSpPr>
        <p:spPr>
          <a:xfrm>
            <a:off x="6422399" y="2564295"/>
            <a:ext cx="4680000" cy="3141705"/>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6512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AD4645D-B764-4859-9EF5-D320F7C474D4}"/>
              </a:ext>
            </a:extLst>
          </p:cNvPr>
          <p:cNvSpPr/>
          <p:nvPr userDrawn="1"/>
        </p:nvSpPr>
        <p:spPr>
          <a:xfrm>
            <a:off x="0" y="0"/>
            <a:ext cx="12192000" cy="30987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3BA779-F1DC-4871-8673-48F90A2ADB29}"/>
              </a:ext>
            </a:extLst>
          </p:cNvPr>
          <p:cNvSpPr>
            <a:spLocks noGrp="1"/>
          </p:cNvSpPr>
          <p:nvPr>
            <p:ph type="title"/>
          </p:nvPr>
        </p:nvSpPr>
        <p:spPr>
          <a:xfrm>
            <a:off x="1079999" y="1152000"/>
            <a:ext cx="5940000" cy="792000"/>
          </a:xfrm>
        </p:spPr>
        <p:txBody>
          <a:bodyPr/>
          <a:lstStyle/>
          <a:p>
            <a:r>
              <a:rPr lang="en-US"/>
              <a:t>Click to edit Master title style</a:t>
            </a:r>
          </a:p>
        </p:txBody>
      </p:sp>
      <p:sp>
        <p:nvSpPr>
          <p:cNvPr id="8" name="Footer Placeholder 7">
            <a:extLst>
              <a:ext uri="{FF2B5EF4-FFF2-40B4-BE49-F238E27FC236}">
                <a16:creationId xmlns:a16="http://schemas.microsoft.com/office/drawing/2014/main" id="{FD0CDE65-1A53-4205-81E7-9806636D35D1}"/>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9D1C7250-86AB-45C1-A1EF-F426666979B7}"/>
              </a:ext>
            </a:extLst>
          </p:cNvPr>
          <p:cNvSpPr>
            <a:spLocks noGrp="1"/>
          </p:cNvSpPr>
          <p:nvPr>
            <p:ph type="sldNum" sz="quarter" idx="11"/>
          </p:nvPr>
        </p:nvSpPr>
        <p:spPr/>
        <p:txBody>
          <a:bodyPr/>
          <a:lstStyle/>
          <a:p>
            <a:fld id="{7E0E41E9-E887-49CF-A358-8367F0C34840}" type="slidenum">
              <a:rPr lang="en-US" smtClean="0"/>
              <a:t>‹#›</a:t>
            </a:fld>
            <a:endParaRPr lang="en-US" dirty="0"/>
          </a:p>
        </p:txBody>
      </p:sp>
      <p:sp>
        <p:nvSpPr>
          <p:cNvPr id="10" name="Content Placeholder 2">
            <a:extLst>
              <a:ext uri="{FF2B5EF4-FFF2-40B4-BE49-F238E27FC236}">
                <a16:creationId xmlns:a16="http://schemas.microsoft.com/office/drawing/2014/main" id="{6D2A4D50-D5D7-4F67-A7F9-A34FE6E8980C}"/>
              </a:ext>
            </a:extLst>
          </p:cNvPr>
          <p:cNvSpPr>
            <a:spLocks noGrp="1"/>
          </p:cNvSpPr>
          <p:nvPr>
            <p:ph idx="1"/>
          </p:nvPr>
        </p:nvSpPr>
        <p:spPr>
          <a:xfrm>
            <a:off x="1079998" y="3473076"/>
            <a:ext cx="4680000" cy="22329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FC78E1E2-4A89-4703-BD74-7B982EBCB1B6}"/>
              </a:ext>
            </a:extLst>
          </p:cNvPr>
          <p:cNvSpPr>
            <a:spLocks noGrp="1"/>
          </p:cNvSpPr>
          <p:nvPr>
            <p:ph idx="12"/>
          </p:nvPr>
        </p:nvSpPr>
        <p:spPr>
          <a:xfrm>
            <a:off x="6422399" y="3473076"/>
            <a:ext cx="4680000" cy="22329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4A0AF439-96CB-4860-A71E-A61E0D722A90}"/>
              </a:ext>
            </a:extLst>
          </p:cNvPr>
          <p:cNvSpPr>
            <a:spLocks noGrp="1"/>
          </p:cNvSpPr>
          <p:nvPr>
            <p:ph type="body" idx="13"/>
          </p:nvPr>
        </p:nvSpPr>
        <p:spPr>
          <a:xfrm>
            <a:off x="1079999" y="2561013"/>
            <a:ext cx="4689604" cy="823912"/>
          </a:xfrm>
          <a:solidFill>
            <a:schemeClr val="accent1">
              <a:lumMod val="50000"/>
            </a:schemeClr>
          </a:solidFill>
        </p:spPr>
        <p:txBody>
          <a:bodyPr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4">
            <a:extLst>
              <a:ext uri="{FF2B5EF4-FFF2-40B4-BE49-F238E27FC236}">
                <a16:creationId xmlns:a16="http://schemas.microsoft.com/office/drawing/2014/main" id="{20C3577A-AD90-453C-A7D5-994712C32F8A}"/>
              </a:ext>
            </a:extLst>
          </p:cNvPr>
          <p:cNvSpPr>
            <a:spLocks noGrp="1"/>
          </p:cNvSpPr>
          <p:nvPr>
            <p:ph type="body" sz="quarter" idx="3"/>
          </p:nvPr>
        </p:nvSpPr>
        <p:spPr>
          <a:xfrm>
            <a:off x="6422399" y="2561013"/>
            <a:ext cx="4689602" cy="823912"/>
          </a:xfrm>
          <a:solidFill>
            <a:schemeClr val="accent3">
              <a:lumMod val="50000"/>
            </a:schemeClr>
          </a:solidFill>
        </p:spPr>
        <p:txBody>
          <a:bodyPr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3264411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36AECC-ED9D-4732-906A-09C9CF08848D}"/>
              </a:ext>
            </a:extLst>
          </p:cNvPr>
          <p:cNvSpPr/>
          <p:nvPr userDrawn="1"/>
        </p:nvSpPr>
        <p:spPr>
          <a:xfrm>
            <a:off x="0" y="0"/>
            <a:ext cx="12192000" cy="30987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A8A581-34C3-4715-AA75-16964CC2BB59}"/>
              </a:ext>
            </a:extLst>
          </p:cNvPr>
          <p:cNvSpPr>
            <a:spLocks noGrp="1"/>
          </p:cNvSpPr>
          <p:nvPr>
            <p:ph type="title"/>
          </p:nvPr>
        </p:nvSpPr>
        <p:spPr>
          <a:xfrm>
            <a:off x="1079999" y="1153399"/>
            <a:ext cx="5940000" cy="792000"/>
          </a:xfrm>
        </p:spPr>
        <p:txBody>
          <a:body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74B24785-859E-46F0-8D0A-E775EE903684}"/>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E2306515-C1D6-4079-91A2-8C1D2BCDCFCF}"/>
              </a:ext>
            </a:extLst>
          </p:cNvPr>
          <p:cNvSpPr>
            <a:spLocks noGrp="1"/>
          </p:cNvSpPr>
          <p:nvPr>
            <p:ph type="sldNum" sz="quarter" idx="11"/>
          </p:nvPr>
        </p:nvSpPr>
        <p:spPr/>
        <p:txBody>
          <a:bodyPr/>
          <a:lstStyle/>
          <a:p>
            <a:fld id="{7E0E41E9-E887-49CF-A358-8367F0C34840}" type="slidenum">
              <a:rPr lang="en-US" smtClean="0"/>
              <a:t>‹#›</a:t>
            </a:fld>
            <a:endParaRPr lang="en-US" dirty="0"/>
          </a:p>
        </p:txBody>
      </p:sp>
    </p:spTree>
    <p:extLst>
      <p:ext uri="{BB962C8B-B14F-4D97-AF65-F5344CB8AC3E}">
        <p14:creationId xmlns:p14="http://schemas.microsoft.com/office/powerpoint/2010/main" val="23811489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Option 2">
    <p:bg>
      <p:bgPr>
        <a:solidFill>
          <a:schemeClr val="accent6"/>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36AECC-ED9D-4732-906A-09C9CF08848D}"/>
              </a:ext>
            </a:extLst>
          </p:cNvPr>
          <p:cNvSpPr/>
          <p:nvPr userDrawn="1"/>
        </p:nvSpPr>
        <p:spPr>
          <a:xfrm>
            <a:off x="0" y="0"/>
            <a:ext cx="12192000" cy="30987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A8A581-34C3-4715-AA75-16964CC2BB59}"/>
              </a:ext>
            </a:extLst>
          </p:cNvPr>
          <p:cNvSpPr>
            <a:spLocks noGrp="1"/>
          </p:cNvSpPr>
          <p:nvPr>
            <p:ph type="title"/>
          </p:nvPr>
        </p:nvSpPr>
        <p:spPr>
          <a:xfrm>
            <a:off x="1079999" y="1153399"/>
            <a:ext cx="5940000" cy="792000"/>
          </a:xfrm>
        </p:spPr>
        <p:txBody>
          <a:bodyPr/>
          <a:lstStyle/>
          <a:p>
            <a:r>
              <a:rPr lang="en-US"/>
              <a:t>Click to edit Master title style</a:t>
            </a:r>
          </a:p>
        </p:txBody>
      </p:sp>
      <p:sp>
        <p:nvSpPr>
          <p:cNvPr id="6" name="Footer Placeholder 5">
            <a:extLst>
              <a:ext uri="{FF2B5EF4-FFF2-40B4-BE49-F238E27FC236}">
                <a16:creationId xmlns:a16="http://schemas.microsoft.com/office/drawing/2014/main" id="{74B24785-859E-46F0-8D0A-E775EE903684}"/>
              </a:ext>
            </a:extLst>
          </p:cNvPr>
          <p:cNvSpPr>
            <a:spLocks noGrp="1"/>
          </p:cNvSpPr>
          <p:nvPr>
            <p:ph type="ftr" sz="quarter" idx="10"/>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E2306515-C1D6-4079-91A2-8C1D2BCDCFCF}"/>
              </a:ext>
            </a:extLst>
          </p:cNvPr>
          <p:cNvSpPr>
            <a:spLocks noGrp="1"/>
          </p:cNvSpPr>
          <p:nvPr>
            <p:ph type="sldNum" sz="quarter" idx="11"/>
          </p:nvPr>
        </p:nvSpPr>
        <p:spPr>
          <a:noFill/>
          <a:ln>
            <a:solidFill>
              <a:schemeClr val="bg1"/>
            </a:solidFill>
          </a:ln>
        </p:spPr>
        <p:txBody>
          <a:bodyPr/>
          <a:lstStyle>
            <a:lvl1pPr>
              <a:defRPr>
                <a:solidFill>
                  <a:schemeClr val="bg1"/>
                </a:solidFill>
              </a:defRPr>
            </a:lvl1pPr>
          </a:lstStyle>
          <a:p>
            <a:fld id="{7E0E41E9-E887-49CF-A358-8367F0C34840}" type="slidenum">
              <a:rPr lang="en-US" smtClean="0"/>
              <a:pPr/>
              <a:t>‹#›</a:t>
            </a:fld>
            <a:endParaRPr lang="en-US" dirty="0"/>
          </a:p>
        </p:txBody>
      </p:sp>
    </p:spTree>
    <p:extLst>
      <p:ext uri="{BB962C8B-B14F-4D97-AF65-F5344CB8AC3E}">
        <p14:creationId xmlns:p14="http://schemas.microsoft.com/office/powerpoint/2010/main" val="22196930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 No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8A581-34C3-4715-AA75-16964CC2BB59}"/>
              </a:ext>
            </a:extLst>
          </p:cNvPr>
          <p:cNvSpPr>
            <a:spLocks noGrp="1"/>
          </p:cNvSpPr>
          <p:nvPr>
            <p:ph type="title"/>
          </p:nvPr>
        </p:nvSpPr>
        <p:spPr>
          <a:xfrm>
            <a:off x="1079999" y="1152000"/>
            <a:ext cx="5940000" cy="792000"/>
          </a:xfrm>
        </p:spPr>
        <p:txBody>
          <a:body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74B24785-859E-46F0-8D0A-E775EE903684}"/>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E2306515-C1D6-4079-91A2-8C1D2BCDCFCF}"/>
              </a:ext>
            </a:extLst>
          </p:cNvPr>
          <p:cNvSpPr>
            <a:spLocks noGrp="1"/>
          </p:cNvSpPr>
          <p:nvPr>
            <p:ph type="sldNum" sz="quarter" idx="11"/>
          </p:nvPr>
        </p:nvSpPr>
        <p:spPr/>
        <p:txBody>
          <a:bodyPr/>
          <a:lstStyle/>
          <a:p>
            <a:fld id="{7E0E41E9-E887-49CF-A358-8367F0C34840}" type="slidenum">
              <a:rPr lang="en-US" smtClean="0"/>
              <a:t>‹#›</a:t>
            </a:fld>
            <a:endParaRPr lang="en-US" dirty="0"/>
          </a:p>
        </p:txBody>
      </p:sp>
    </p:spTree>
    <p:extLst>
      <p:ext uri="{BB962C8B-B14F-4D97-AF65-F5344CB8AC3E}">
        <p14:creationId xmlns:p14="http://schemas.microsoft.com/office/powerpoint/2010/main" val="24482903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Left Middle">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F1F7A7-3825-4674-B370-D3BEDD3FC66D}"/>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D39408-C49A-4750-A547-E1EAD06F807D}"/>
              </a:ext>
            </a:extLst>
          </p:cNvPr>
          <p:cNvSpPr>
            <a:spLocks noGrp="1"/>
          </p:cNvSpPr>
          <p:nvPr>
            <p:ph type="title"/>
          </p:nvPr>
        </p:nvSpPr>
        <p:spPr>
          <a:xfrm>
            <a:off x="1079999" y="3033000"/>
            <a:ext cx="6235201" cy="792000"/>
          </a:xfrm>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9560AB5-7355-4D05-AA13-FCB0024AF862}"/>
              </a:ext>
            </a:extLst>
          </p:cNvPr>
          <p:cNvSpPr>
            <a:spLocks noGrp="1"/>
          </p:cNvSpPr>
          <p:nvPr>
            <p:ph type="ftr" sz="quarter" idx="10"/>
          </p:nvPr>
        </p:nvSpPr>
        <p:spPr/>
        <p:txBody>
          <a:bodyPr/>
          <a:lstStyle/>
          <a:p>
            <a:endParaRPr lang="en-US" dirty="0"/>
          </a:p>
        </p:txBody>
      </p:sp>
      <p:sp>
        <p:nvSpPr>
          <p:cNvPr id="19" name="Slide Number Placeholder 18">
            <a:extLst>
              <a:ext uri="{FF2B5EF4-FFF2-40B4-BE49-F238E27FC236}">
                <a16:creationId xmlns:a16="http://schemas.microsoft.com/office/drawing/2014/main" id="{44CCDFF2-A2F9-4352-94BB-9BB119095D1A}"/>
              </a:ext>
            </a:extLst>
          </p:cNvPr>
          <p:cNvSpPr>
            <a:spLocks noGrp="1"/>
          </p:cNvSpPr>
          <p:nvPr>
            <p:ph type="sldNum" sz="quarter" idx="11"/>
          </p:nvPr>
        </p:nvSpPr>
        <p:spPr>
          <a:noFill/>
          <a:ln>
            <a:solidFill>
              <a:schemeClr val="accent3"/>
            </a:solidFill>
          </a:ln>
        </p:spPr>
        <p:txBody>
          <a:bodyPr/>
          <a:lstStyle>
            <a:lvl1pPr>
              <a:defRPr>
                <a:solidFill>
                  <a:schemeClr val="accent3"/>
                </a:solidFill>
              </a:defRPr>
            </a:lvl1pPr>
          </a:lstStyle>
          <a:p>
            <a:fld id="{7E0E41E9-E887-49CF-A358-8367F0C34840}" type="slidenum">
              <a:rPr lang="en-US" smtClean="0"/>
              <a:pPr/>
              <a:t>‹#›</a:t>
            </a:fld>
            <a:endParaRPr lang="en-US" dirty="0"/>
          </a:p>
        </p:txBody>
      </p:sp>
    </p:spTree>
    <p:extLst>
      <p:ext uri="{BB962C8B-B14F-4D97-AF65-F5344CB8AC3E}">
        <p14:creationId xmlns:p14="http://schemas.microsoft.com/office/powerpoint/2010/main" val="192093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Right Middle">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F1F7A7-3825-4674-B370-D3BEDD3FC66D}"/>
              </a:ext>
            </a:extLst>
          </p:cNvPr>
          <p:cNvSpPr/>
          <p:nvPr userDrawn="1"/>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D39408-C49A-4750-A547-E1EAD06F807D}"/>
              </a:ext>
            </a:extLst>
          </p:cNvPr>
          <p:cNvSpPr>
            <a:spLocks noGrp="1"/>
          </p:cNvSpPr>
          <p:nvPr>
            <p:ph type="title"/>
          </p:nvPr>
        </p:nvSpPr>
        <p:spPr>
          <a:xfrm>
            <a:off x="4876799" y="3033000"/>
            <a:ext cx="6235201" cy="792000"/>
          </a:xfrm>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C29028F3-1D82-46F1-B1A3-00830CB35A9E}"/>
              </a:ext>
            </a:extLst>
          </p:cNvPr>
          <p:cNvSpPr>
            <a:spLocks noGrp="1"/>
          </p:cNvSpPr>
          <p:nvPr>
            <p:ph type="ftr" sz="quarter" idx="10"/>
          </p:nvPr>
        </p:nvSpPr>
        <p:spPr/>
        <p:txBody>
          <a:bodyPr/>
          <a:lstStyle/>
          <a:p>
            <a:endParaRPr lang="en-US" dirty="0"/>
          </a:p>
        </p:txBody>
      </p:sp>
      <p:sp>
        <p:nvSpPr>
          <p:cNvPr id="19" name="Slide Number Placeholder 18">
            <a:extLst>
              <a:ext uri="{FF2B5EF4-FFF2-40B4-BE49-F238E27FC236}">
                <a16:creationId xmlns:a16="http://schemas.microsoft.com/office/drawing/2014/main" id="{2005FE9B-8EFA-4B5C-B7E0-1BA35304D2F7}"/>
              </a:ext>
            </a:extLst>
          </p:cNvPr>
          <p:cNvSpPr>
            <a:spLocks noGrp="1"/>
          </p:cNvSpPr>
          <p:nvPr>
            <p:ph type="sldNum" sz="quarter" idx="11"/>
          </p:nvPr>
        </p:nvSpPr>
        <p:spPr>
          <a:noFill/>
          <a:ln>
            <a:solidFill>
              <a:schemeClr val="bg1"/>
            </a:solidFill>
          </a:ln>
        </p:spPr>
        <p:txBody>
          <a:bodyPr/>
          <a:lstStyle>
            <a:lvl1pPr>
              <a:defRPr>
                <a:solidFill>
                  <a:schemeClr val="bg1"/>
                </a:solidFill>
              </a:defRPr>
            </a:lvl1pPr>
          </a:lstStyle>
          <a:p>
            <a:fld id="{7E0E41E9-E887-49CF-A358-8367F0C34840}" type="slidenum">
              <a:rPr lang="en-US" smtClean="0"/>
              <a:pPr/>
              <a:t>‹#›</a:t>
            </a:fld>
            <a:endParaRPr lang="en-US" dirty="0"/>
          </a:p>
        </p:txBody>
      </p:sp>
    </p:spTree>
    <p:extLst>
      <p:ext uri="{BB962C8B-B14F-4D97-AF65-F5344CB8AC3E}">
        <p14:creationId xmlns:p14="http://schemas.microsoft.com/office/powerpoint/2010/main" val="5219266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AD48B3D-5284-49B6-95FE-F6F67199D69E}"/>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7AE2B87C-2A1C-4361-ABCD-71640D949105}"/>
              </a:ext>
            </a:extLst>
          </p:cNvPr>
          <p:cNvSpPr>
            <a:spLocks noGrp="1"/>
          </p:cNvSpPr>
          <p:nvPr>
            <p:ph type="sldNum" sz="quarter" idx="11"/>
          </p:nvPr>
        </p:nvSpPr>
        <p:spPr/>
        <p:txBody>
          <a:bodyPr/>
          <a:lstStyle/>
          <a:p>
            <a:fld id="{7E0E41E9-E887-49CF-A358-8367F0C34840}" type="slidenum">
              <a:rPr lang="en-US" smtClean="0"/>
              <a:t>‹#›</a:t>
            </a:fld>
            <a:endParaRPr lang="en-US" dirty="0"/>
          </a:p>
        </p:txBody>
      </p:sp>
    </p:spTree>
    <p:extLst>
      <p:ext uri="{BB962C8B-B14F-4D97-AF65-F5344CB8AC3E}">
        <p14:creationId xmlns:p14="http://schemas.microsoft.com/office/powerpoint/2010/main" val="37413598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9845-7EE3-4215-838A-9B269844ED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EF0B72-F0E4-4D09-8DA2-36F92C9E74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B9E62E-1D1A-4230-8716-C6873BEF0E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7">
            <a:extLst>
              <a:ext uri="{FF2B5EF4-FFF2-40B4-BE49-F238E27FC236}">
                <a16:creationId xmlns:a16="http://schemas.microsoft.com/office/drawing/2014/main" id="{407C1F35-FB12-46E2-A9E5-6CB4364CAC87}"/>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F581B5D9-E2DC-4C3D-8035-080BA5D94545}"/>
              </a:ext>
            </a:extLst>
          </p:cNvPr>
          <p:cNvSpPr>
            <a:spLocks noGrp="1"/>
          </p:cNvSpPr>
          <p:nvPr>
            <p:ph type="sldNum" sz="quarter" idx="11"/>
          </p:nvPr>
        </p:nvSpPr>
        <p:spPr/>
        <p:txBody>
          <a:bodyPr/>
          <a:lstStyle/>
          <a:p>
            <a:fld id="{7E0E41E9-E887-49CF-A358-8367F0C34840}" type="slidenum">
              <a:rPr lang="en-US" smtClean="0"/>
              <a:t>‹#›</a:t>
            </a:fld>
            <a:endParaRPr lang="en-US" dirty="0"/>
          </a:p>
        </p:txBody>
      </p:sp>
    </p:spTree>
    <p:extLst>
      <p:ext uri="{BB962C8B-B14F-4D97-AF65-F5344CB8AC3E}">
        <p14:creationId xmlns:p14="http://schemas.microsoft.com/office/powerpoint/2010/main" val="199389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5D0B4-516D-4EF4-B3DA-198328973D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280478-B7D1-41FE-A471-15E69B1B88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02B9197-3D20-4AE2-8C57-630CD850BCF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36BA37B-AC05-48BC-8781-16E1CC2F5F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9CE62F-697F-4876-A24E-A9D9C5107FB9}"/>
              </a:ext>
            </a:extLst>
          </p:cNvPr>
          <p:cNvSpPr>
            <a:spLocks noGrp="1"/>
          </p:cNvSpPr>
          <p:nvPr>
            <p:ph type="sldNum" sz="quarter" idx="12"/>
          </p:nvPr>
        </p:nvSpPr>
        <p:spPr/>
        <p:txBody>
          <a:bodyPr/>
          <a:lstStyle/>
          <a:p>
            <a:fld id="{970A77BE-54D4-4BB8-B931-944BB0CA0E7B}" type="slidenum">
              <a:rPr lang="en-US" smtClean="0"/>
              <a:t>‹#›</a:t>
            </a:fld>
            <a:endParaRPr lang="en-US"/>
          </a:p>
        </p:txBody>
      </p:sp>
    </p:spTree>
    <p:extLst>
      <p:ext uri="{BB962C8B-B14F-4D97-AF65-F5344CB8AC3E}">
        <p14:creationId xmlns:p14="http://schemas.microsoft.com/office/powerpoint/2010/main" val="3934216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B7FF0-55AA-41CB-8EEC-8771BC7A55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5C7D45-DF2A-4A21-8441-AA990F3AF15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361F9C-D90F-401F-8E06-D2D7AB2A683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B1D676-9FE6-4C63-9751-DFBE571426E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7222FCD-BDFA-462E-B5F9-A880BA0AD3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B9F0A9-7647-4F14-85CC-BA72AED12E5C}"/>
              </a:ext>
            </a:extLst>
          </p:cNvPr>
          <p:cNvSpPr>
            <a:spLocks noGrp="1"/>
          </p:cNvSpPr>
          <p:nvPr>
            <p:ph type="sldNum" sz="quarter" idx="12"/>
          </p:nvPr>
        </p:nvSpPr>
        <p:spPr/>
        <p:txBody>
          <a:bodyPr/>
          <a:lstStyle/>
          <a:p>
            <a:fld id="{970A77BE-54D4-4BB8-B931-944BB0CA0E7B}" type="slidenum">
              <a:rPr lang="en-US" smtClean="0"/>
              <a:t>‹#›</a:t>
            </a:fld>
            <a:endParaRPr lang="en-US"/>
          </a:p>
        </p:txBody>
      </p:sp>
    </p:spTree>
    <p:extLst>
      <p:ext uri="{BB962C8B-B14F-4D97-AF65-F5344CB8AC3E}">
        <p14:creationId xmlns:p14="http://schemas.microsoft.com/office/powerpoint/2010/main" val="405197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57B64-ADC0-451C-AA00-A06BE1EFDC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0414FF-8F11-4627-9309-A733A58082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BC4AB83-2EC7-4EC8-947E-70F34DCBAF6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089462-8309-4C02-BD85-B759B42343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039CC90-47CD-4493-826B-DEED3189887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AA3FBB-4FB3-4085-81BF-E1EBD5D558B4}"/>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2BCDB1EE-6037-494E-B32C-332C5F3C28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E05EE2-FF35-46F5-92DB-2CE8D4793ABB}"/>
              </a:ext>
            </a:extLst>
          </p:cNvPr>
          <p:cNvSpPr>
            <a:spLocks noGrp="1"/>
          </p:cNvSpPr>
          <p:nvPr>
            <p:ph type="sldNum" sz="quarter" idx="12"/>
          </p:nvPr>
        </p:nvSpPr>
        <p:spPr/>
        <p:txBody>
          <a:bodyPr/>
          <a:lstStyle/>
          <a:p>
            <a:fld id="{970A77BE-54D4-4BB8-B931-944BB0CA0E7B}" type="slidenum">
              <a:rPr lang="en-US" smtClean="0"/>
              <a:t>‹#›</a:t>
            </a:fld>
            <a:endParaRPr lang="en-US"/>
          </a:p>
        </p:txBody>
      </p:sp>
    </p:spTree>
    <p:extLst>
      <p:ext uri="{BB962C8B-B14F-4D97-AF65-F5344CB8AC3E}">
        <p14:creationId xmlns:p14="http://schemas.microsoft.com/office/powerpoint/2010/main" val="2974323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7D5FE-F998-4562-9953-4F341A4F52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6CD64F-E7D0-48BD-8B33-A91F8C8C29E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92D15DEF-5436-4015-B314-4D00907573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69C6B5-3F37-4ADF-820B-2CE38BD732CB}"/>
              </a:ext>
            </a:extLst>
          </p:cNvPr>
          <p:cNvSpPr>
            <a:spLocks noGrp="1"/>
          </p:cNvSpPr>
          <p:nvPr>
            <p:ph type="sldNum" sz="quarter" idx="12"/>
          </p:nvPr>
        </p:nvSpPr>
        <p:spPr/>
        <p:txBody>
          <a:bodyPr/>
          <a:lstStyle/>
          <a:p>
            <a:fld id="{970A77BE-54D4-4BB8-B931-944BB0CA0E7B}" type="slidenum">
              <a:rPr lang="en-US" smtClean="0"/>
              <a:t>‹#›</a:t>
            </a:fld>
            <a:endParaRPr lang="en-US"/>
          </a:p>
        </p:txBody>
      </p:sp>
    </p:spTree>
    <p:extLst>
      <p:ext uri="{BB962C8B-B14F-4D97-AF65-F5344CB8AC3E}">
        <p14:creationId xmlns:p14="http://schemas.microsoft.com/office/powerpoint/2010/main" val="26719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6700B7-FCA9-400B-BA59-BFE39E1D898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9AE0865-5FFB-410E-8873-5D4B6CF981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443B3E-90FF-4441-96CD-2BA50E619CA2}"/>
              </a:ext>
            </a:extLst>
          </p:cNvPr>
          <p:cNvSpPr>
            <a:spLocks noGrp="1"/>
          </p:cNvSpPr>
          <p:nvPr>
            <p:ph type="sldNum" sz="quarter" idx="12"/>
          </p:nvPr>
        </p:nvSpPr>
        <p:spPr/>
        <p:txBody>
          <a:bodyPr/>
          <a:lstStyle/>
          <a:p>
            <a:fld id="{970A77BE-54D4-4BB8-B931-944BB0CA0E7B}" type="slidenum">
              <a:rPr lang="en-US" smtClean="0"/>
              <a:t>‹#›</a:t>
            </a:fld>
            <a:endParaRPr lang="en-US"/>
          </a:p>
        </p:txBody>
      </p:sp>
    </p:spTree>
    <p:extLst>
      <p:ext uri="{BB962C8B-B14F-4D97-AF65-F5344CB8AC3E}">
        <p14:creationId xmlns:p14="http://schemas.microsoft.com/office/powerpoint/2010/main" val="1496400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5B591-F3E9-4C2A-8523-4129F21289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5C06B4-979A-4AE9-A66D-D8F51DE342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F5A80D-1AB5-4D04-9E92-3F5F021B3F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0A3A71-F2BC-44C4-BF1B-065A676240E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9F4E565-1DE6-423F-A241-DD71B3E77E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744251-0367-4FE5-A891-5CFD9FEF9C25}"/>
              </a:ext>
            </a:extLst>
          </p:cNvPr>
          <p:cNvSpPr>
            <a:spLocks noGrp="1"/>
          </p:cNvSpPr>
          <p:nvPr>
            <p:ph type="sldNum" sz="quarter" idx="12"/>
          </p:nvPr>
        </p:nvSpPr>
        <p:spPr/>
        <p:txBody>
          <a:bodyPr/>
          <a:lstStyle/>
          <a:p>
            <a:fld id="{970A77BE-54D4-4BB8-B931-944BB0CA0E7B}" type="slidenum">
              <a:rPr lang="en-US" smtClean="0"/>
              <a:t>‹#›</a:t>
            </a:fld>
            <a:endParaRPr lang="en-US"/>
          </a:p>
        </p:txBody>
      </p:sp>
    </p:spTree>
    <p:extLst>
      <p:ext uri="{BB962C8B-B14F-4D97-AF65-F5344CB8AC3E}">
        <p14:creationId xmlns:p14="http://schemas.microsoft.com/office/powerpoint/2010/main" val="4271920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58878-BCBD-4C9C-8DFC-36C8685FB0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2C9A1E-2346-4C77-88F2-8E7D115E46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5360D9-BC38-4673-B6AC-34CDADEC76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0D0892-6067-49D6-A010-4E340551E55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90DB31E-0684-42BF-A449-2A7D3811D3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A784D1-478E-44C8-B7A3-F827816208F4}"/>
              </a:ext>
            </a:extLst>
          </p:cNvPr>
          <p:cNvSpPr>
            <a:spLocks noGrp="1"/>
          </p:cNvSpPr>
          <p:nvPr>
            <p:ph type="sldNum" sz="quarter" idx="12"/>
          </p:nvPr>
        </p:nvSpPr>
        <p:spPr/>
        <p:txBody>
          <a:bodyPr/>
          <a:lstStyle/>
          <a:p>
            <a:fld id="{970A77BE-54D4-4BB8-B931-944BB0CA0E7B}" type="slidenum">
              <a:rPr lang="en-US" smtClean="0"/>
              <a:t>‹#›</a:t>
            </a:fld>
            <a:endParaRPr lang="en-US"/>
          </a:p>
        </p:txBody>
      </p:sp>
    </p:spTree>
    <p:extLst>
      <p:ext uri="{BB962C8B-B14F-4D97-AF65-F5344CB8AC3E}">
        <p14:creationId xmlns:p14="http://schemas.microsoft.com/office/powerpoint/2010/main" val="3128236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A8980A-C971-4347-B354-B336AEA76A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B95399-B3DF-4ECE-8F58-BC450A2FEE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387B23-425C-451C-A642-3FAC0C5B8B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00627B3-D484-44D7-B499-B61C14A2F4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599220-9238-4F80-B522-EF94989923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A77BE-54D4-4BB8-B931-944BB0CA0E7B}" type="slidenum">
              <a:rPr lang="en-US" smtClean="0"/>
              <a:t>‹#›</a:t>
            </a:fld>
            <a:endParaRPr lang="en-US"/>
          </a:p>
        </p:txBody>
      </p:sp>
    </p:spTree>
    <p:extLst>
      <p:ext uri="{BB962C8B-B14F-4D97-AF65-F5344CB8AC3E}">
        <p14:creationId xmlns:p14="http://schemas.microsoft.com/office/powerpoint/2010/main" val="697358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EED2F4-3B67-4A5F-8A1F-35C9EA9A3A30}"/>
              </a:ext>
            </a:extLst>
          </p:cNvPr>
          <p:cNvSpPr>
            <a:spLocks noGrp="1"/>
          </p:cNvSpPr>
          <p:nvPr>
            <p:ph type="title"/>
          </p:nvPr>
        </p:nvSpPr>
        <p:spPr>
          <a:xfrm>
            <a:off x="1079999" y="1152000"/>
            <a:ext cx="10022400" cy="792000"/>
          </a:xfrm>
          <a:prstGeom prst="rect">
            <a:avLst/>
          </a:prstGeom>
          <a:solidFill>
            <a:schemeClr val="bg1"/>
          </a:solidFill>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88C015-1790-4813-8F0C-87F6BF831DF6}"/>
              </a:ext>
            </a:extLst>
          </p:cNvPr>
          <p:cNvSpPr>
            <a:spLocks noGrp="1"/>
          </p:cNvSpPr>
          <p:nvPr>
            <p:ph type="body" idx="1"/>
          </p:nvPr>
        </p:nvSpPr>
        <p:spPr>
          <a:xfrm>
            <a:off x="1079998" y="2564295"/>
            <a:ext cx="10022400" cy="314170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92E5440-5145-48EA-AB31-9537362E5C6F}"/>
              </a:ext>
            </a:extLst>
          </p:cNvPr>
          <p:cNvSpPr>
            <a:spLocks noGrp="1"/>
          </p:cNvSpPr>
          <p:nvPr>
            <p:ph type="ftr" sz="quarter" idx="3"/>
          </p:nvPr>
        </p:nvSpPr>
        <p:spPr>
          <a:xfrm>
            <a:off x="145385"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96AC9D5-326C-41F2-81FC-4A60388A59B9}"/>
              </a:ext>
            </a:extLst>
          </p:cNvPr>
          <p:cNvSpPr>
            <a:spLocks noGrp="1"/>
          </p:cNvSpPr>
          <p:nvPr>
            <p:ph type="sldNum" sz="quarter" idx="4"/>
          </p:nvPr>
        </p:nvSpPr>
        <p:spPr>
          <a:xfrm>
            <a:off x="11386425" y="6142912"/>
            <a:ext cx="396000" cy="396000"/>
          </a:xfrm>
          <a:prstGeom prst="ellipse">
            <a:avLst/>
          </a:prstGeom>
          <a:solidFill>
            <a:schemeClr val="bg1"/>
          </a:solidFill>
          <a:ln w="63500">
            <a:solidFill>
              <a:schemeClr val="accent1"/>
            </a:solidFill>
          </a:ln>
        </p:spPr>
        <p:txBody>
          <a:bodyPr vert="horz" lIns="0" tIns="0" rIns="0" bIns="0" rtlCol="0" anchor="ctr"/>
          <a:lstStyle>
            <a:lvl1pPr algn="ctr">
              <a:defRPr sz="1200">
                <a:solidFill>
                  <a:schemeClr val="accent1"/>
                </a:solidFill>
              </a:defRPr>
            </a:lvl1pPr>
          </a:lstStyle>
          <a:p>
            <a:fld id="{7E0E41E9-E887-49CF-A358-8367F0C34840}" type="slidenum">
              <a:rPr lang="en-US" smtClean="0"/>
              <a:pPr/>
              <a:t>‹#›</a:t>
            </a:fld>
            <a:endParaRPr lang="en-US" dirty="0"/>
          </a:p>
        </p:txBody>
      </p:sp>
    </p:spTree>
    <p:extLst>
      <p:ext uri="{BB962C8B-B14F-4D97-AF65-F5344CB8AC3E}">
        <p14:creationId xmlns:p14="http://schemas.microsoft.com/office/powerpoint/2010/main" val="30059678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ftr="0" dt="0"/>
  <p:txStyles>
    <p:titleStyle>
      <a:lvl1pPr algn="l" defTabSz="914400" rtl="0" eaLnBrk="1" latinLnBrk="0" hangingPunct="1">
        <a:lnSpc>
          <a:spcPct val="100000"/>
        </a:lnSpc>
        <a:spcBef>
          <a:spcPct val="0"/>
        </a:spcBef>
        <a:buNone/>
        <a:defRPr sz="3600" kern="1200">
          <a:solidFill>
            <a:schemeClr val="tx1">
              <a:lumMod val="85000"/>
              <a:lumOff val="15000"/>
            </a:schemeClr>
          </a:solidFill>
          <a:latin typeface="+mj-lt"/>
          <a:ea typeface="+mj-ea"/>
          <a:cs typeface="+mj-cs"/>
        </a:defRPr>
      </a:lvl1pPr>
    </p:titleStyle>
    <p:bodyStyle>
      <a:lvl1pPr marL="179388" indent="-179388" algn="l" defTabSz="914400" rtl="0" eaLnBrk="1" latinLnBrk="0" hangingPunct="1">
        <a:lnSpc>
          <a:spcPct val="90000"/>
        </a:lnSpc>
        <a:spcBef>
          <a:spcPts val="1000"/>
        </a:spcBef>
        <a:buClr>
          <a:schemeClr val="accent1"/>
        </a:buClr>
        <a:buFont typeface="Wingdings" panose="05000000000000000000" pitchFamily="2" charset="2"/>
        <a:buChar char="§"/>
        <a:defRPr sz="1800" kern="1200">
          <a:solidFill>
            <a:schemeClr val="tx1">
              <a:lumMod val="85000"/>
              <a:lumOff val="15000"/>
            </a:schemeClr>
          </a:solidFill>
          <a:latin typeface="+mn-lt"/>
          <a:ea typeface="+mn-ea"/>
          <a:cs typeface="+mn-cs"/>
        </a:defRPr>
      </a:lvl1pPr>
      <a:lvl2pPr marL="357188" indent="-1778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536575" indent="-179388"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715963" indent="-17938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893763" indent="-1778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01F2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CDD160-13D5-43CC-B17F-03BCF9D98F62}"/>
              </a:ext>
            </a:extLst>
          </p:cNvPr>
          <p:cNvSpPr>
            <a:spLocks noGrp="1"/>
          </p:cNvSpPr>
          <p:nvPr>
            <p:ph type="title"/>
          </p:nvPr>
        </p:nvSpPr>
        <p:spPr>
          <a:xfrm>
            <a:off x="5284693" y="1467662"/>
            <a:ext cx="6759388" cy="2205318"/>
          </a:xfrm>
          <a:noFill/>
        </p:spPr>
        <p:txBody>
          <a:bodyPr>
            <a:normAutofit/>
          </a:bodyPr>
          <a:lstStyle/>
          <a:p>
            <a:pPr algn="ctr"/>
            <a:r>
              <a:rPr lang="ar-EG" sz="3200" b="1"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نوبل للاقتصاد 2025:</a:t>
            </a:r>
            <a:br>
              <a:rPr lang="ar-EG" sz="4000"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br>
            <a:r>
              <a:rPr lang="ar-EG" sz="4000"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"النمو الاقتصادي: آلية التدمير الخلاّق بين الإطراد والاستدامة"</a:t>
            </a:r>
            <a:endParaRPr lang="en-US" sz="4000" dirty="0">
              <a:solidFill>
                <a:schemeClr val="accent1">
                  <a:lumMod val="60000"/>
                  <a:lumOff val="40000"/>
                </a:schemeClr>
              </a:solidFill>
              <a:latin typeface="GE SS Two Medium" panose="020A0503020102020204" pitchFamily="18" charset="-78"/>
              <a:ea typeface="GE SS Two Medium" panose="020A0503020102020204" pitchFamily="18" charset="-78"/>
              <a:cs typeface="GE SS Two Medium" panose="020A0503020102020204" pitchFamily="18" charset="-78"/>
            </a:endParaRPr>
          </a:p>
        </p:txBody>
      </p:sp>
      <p:pic>
        <p:nvPicPr>
          <p:cNvPr id="15" name="Picture 14">
            <a:extLst>
              <a:ext uri="{FF2B5EF4-FFF2-40B4-BE49-F238E27FC236}">
                <a16:creationId xmlns:a16="http://schemas.microsoft.com/office/drawing/2014/main" id="{59EDADA2-28DC-4F3C-9400-FFCAEF113A0E}"/>
              </a:ext>
            </a:extLst>
          </p:cNvPr>
          <p:cNvPicPr>
            <a:picLocks noChangeAspect="1"/>
          </p:cNvPicPr>
          <p:nvPr/>
        </p:nvPicPr>
        <p:blipFill>
          <a:blip r:embed="rId2"/>
          <a:stretch>
            <a:fillRect/>
          </a:stretch>
        </p:blipFill>
        <p:spPr>
          <a:xfrm>
            <a:off x="10491827" y="302025"/>
            <a:ext cx="1374081" cy="1357592"/>
          </a:xfrm>
          <a:prstGeom prst="rect">
            <a:avLst/>
          </a:prstGeom>
          <a:solidFill>
            <a:srgbClr val="501F22"/>
          </a:solidFill>
        </p:spPr>
      </p:pic>
      <p:pic>
        <p:nvPicPr>
          <p:cNvPr id="17" name="Picture Placeholder 16">
            <a:extLst>
              <a:ext uri="{FF2B5EF4-FFF2-40B4-BE49-F238E27FC236}">
                <a16:creationId xmlns:a16="http://schemas.microsoft.com/office/drawing/2014/main" id="{00BCE1E2-6783-4F06-AA01-663F7D1F0C1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tretch>
            <a:fillRect/>
          </a:stretch>
        </p:blipFill>
        <p:spPr>
          <a:xfrm>
            <a:off x="403571" y="1482979"/>
            <a:ext cx="4702949" cy="3381054"/>
          </a:xfrm>
          <a:prstGeom prst="rect">
            <a:avLst/>
          </a:prstGeom>
          <a:ln w="127000" cap="sq">
            <a:solidFill>
              <a:srgbClr val="501F22"/>
            </a:solidFill>
            <a:miter lim="800000"/>
          </a:ln>
          <a:effectLst>
            <a:outerShdw blurRad="57150" dist="50800" dir="2700000" algn="tl" rotWithShape="0">
              <a:srgbClr val="000000">
                <a:alpha val="40000"/>
              </a:srgbClr>
            </a:outerShdw>
          </a:effectLst>
        </p:spPr>
      </p:pic>
      <p:sp>
        <p:nvSpPr>
          <p:cNvPr id="5" name="AutoShape 2" descr="Nobel Prize For Economics 2024 Awarded To Daron Acemoglu, Simon Johnson And  James A Robinson | TimelineDaily">
            <a:extLst>
              <a:ext uri="{FF2B5EF4-FFF2-40B4-BE49-F238E27FC236}">
                <a16:creationId xmlns:a16="http://schemas.microsoft.com/office/drawing/2014/main" id="{A559E7A2-9DCF-43EA-999C-610A4C6C82A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a:extLst>
              <a:ext uri="{FF2B5EF4-FFF2-40B4-BE49-F238E27FC236}">
                <a16:creationId xmlns:a16="http://schemas.microsoft.com/office/drawing/2014/main" id="{5F7949D9-F6BF-48FA-8510-017D87AD0966}"/>
              </a:ext>
            </a:extLst>
          </p:cNvPr>
          <p:cNvPicPr>
            <a:picLocks noChangeAspect="1"/>
          </p:cNvPicPr>
          <p:nvPr/>
        </p:nvPicPr>
        <p:blipFill>
          <a:blip r:embed="rId4"/>
          <a:stretch>
            <a:fillRect/>
          </a:stretch>
        </p:blipFill>
        <p:spPr>
          <a:xfrm>
            <a:off x="403571" y="1482979"/>
            <a:ext cx="4702949" cy="3381054"/>
          </a:xfrm>
          <a:prstGeom prst="rect">
            <a:avLst/>
          </a:prstGeom>
        </p:spPr>
      </p:pic>
      <p:sp>
        <p:nvSpPr>
          <p:cNvPr id="4" name="TextBox 3">
            <a:extLst>
              <a:ext uri="{FF2B5EF4-FFF2-40B4-BE49-F238E27FC236}">
                <a16:creationId xmlns:a16="http://schemas.microsoft.com/office/drawing/2014/main" id="{DA0F3C34-0709-479C-84C5-BEE3C076FB18}"/>
              </a:ext>
            </a:extLst>
          </p:cNvPr>
          <p:cNvSpPr txBox="1"/>
          <p:nvPr/>
        </p:nvSpPr>
        <p:spPr>
          <a:xfrm>
            <a:off x="5522820" y="5159868"/>
            <a:ext cx="6343088" cy="1304203"/>
          </a:xfrm>
          <a:prstGeom prst="rect">
            <a:avLst/>
          </a:prstGeom>
          <a:noFill/>
        </p:spPr>
        <p:txBody>
          <a:bodyPr wrap="square" rtlCol="0">
            <a:spAutoFit/>
          </a:bodyPr>
          <a:lstStyle/>
          <a:p>
            <a:pPr algn="ctr">
              <a:lnSpc>
                <a:spcPct val="150000"/>
              </a:lnSpc>
            </a:pPr>
            <a:r>
              <a:rPr lang="ar-EG"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الأستاذ الدكتور جودة عبد الخالق</a:t>
            </a:r>
          </a:p>
          <a:p>
            <a:pPr algn="ctr">
              <a:lnSpc>
                <a:spcPct val="150000"/>
              </a:lnSpc>
            </a:pPr>
            <a:r>
              <a:rPr lang="ar-EG"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أستاذ الاقتصاد بكلية الاقتصاد والعلوم السياسية – جامعة القاهرة </a:t>
            </a:r>
            <a:endParaRPr lang="en-US"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Tree>
    <p:extLst>
      <p:ext uri="{BB962C8B-B14F-4D97-AF65-F5344CB8AC3E}">
        <p14:creationId xmlns:p14="http://schemas.microsoft.com/office/powerpoint/2010/main" val="1287584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527E75-DD0B-4458-8FAA-548F79B02E98}"/>
              </a:ext>
            </a:extLst>
          </p:cNvPr>
          <p:cNvSpPr/>
          <p:nvPr/>
        </p:nvSpPr>
        <p:spPr>
          <a:xfrm rot="16200000">
            <a:off x="5618630" y="-5618630"/>
            <a:ext cx="954740" cy="12192000"/>
          </a:xfrm>
          <a:prstGeom prst="rect">
            <a:avLst/>
          </a:prstGeom>
          <a:solidFill>
            <a:srgbClr val="501F22"/>
          </a:solidFill>
          <a:ln>
            <a:solidFill>
              <a:srgbClr val="501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20AD86B-5A9A-4BA2-964D-3116C782ED6D}"/>
              </a:ext>
            </a:extLst>
          </p:cNvPr>
          <p:cNvSpPr txBox="1"/>
          <p:nvPr/>
        </p:nvSpPr>
        <p:spPr>
          <a:xfrm>
            <a:off x="4354606" y="246538"/>
            <a:ext cx="7436224" cy="461665"/>
          </a:xfrm>
          <a:prstGeom prst="rect">
            <a:avLst/>
          </a:prstGeom>
          <a:noFill/>
        </p:spPr>
        <p:txBody>
          <a:bodyPr wrap="square" rtlCol="0">
            <a:spAutoFit/>
          </a:bodyPr>
          <a:lstStyle/>
          <a:p>
            <a:pPr marL="342900" indent="-342900" algn="r" rtl="1">
              <a:buFont typeface="Arial" panose="020B0604020202020204" pitchFamily="34" charset="0"/>
              <a:buChar char="•"/>
            </a:pPr>
            <a:r>
              <a:rPr lang="ar-EG"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رؤية أجيون وهيويت:</a:t>
            </a:r>
            <a:endParaRPr lang="en-US"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7" name="Slide Number Placeholder 6">
            <a:extLst>
              <a:ext uri="{FF2B5EF4-FFF2-40B4-BE49-F238E27FC236}">
                <a16:creationId xmlns:a16="http://schemas.microsoft.com/office/drawing/2014/main" id="{53BEE5F5-0A92-4390-8DA2-A6C1E798F88F}"/>
              </a:ext>
            </a:extLst>
          </p:cNvPr>
          <p:cNvSpPr>
            <a:spLocks noGrp="1"/>
          </p:cNvSpPr>
          <p:nvPr>
            <p:ph type="sldNum" sz="quarter" idx="11"/>
          </p:nvPr>
        </p:nvSpPr>
        <p:spPr>
          <a:ln>
            <a:noFill/>
          </a:ln>
        </p:spPr>
        <p:txBody>
          <a:bodyPr/>
          <a:lstStyle/>
          <a:p>
            <a:fld id="{7E0E41E9-E887-49CF-A358-8367F0C34840}" type="slidenum">
              <a:rPr lang="en-US" smtClean="0">
                <a:solidFill>
                  <a:srgbClr val="232323"/>
                </a:solidFill>
              </a:rPr>
              <a:t>10</a:t>
            </a:fld>
            <a:endParaRPr lang="en-US" dirty="0">
              <a:solidFill>
                <a:srgbClr val="232323"/>
              </a:solidFill>
            </a:endParaRPr>
          </a:p>
        </p:txBody>
      </p:sp>
      <p:sp>
        <p:nvSpPr>
          <p:cNvPr id="2" name="Rectangle 1">
            <a:extLst>
              <a:ext uri="{FF2B5EF4-FFF2-40B4-BE49-F238E27FC236}">
                <a16:creationId xmlns:a16="http://schemas.microsoft.com/office/drawing/2014/main" id="{5309D761-7579-421C-AF13-5BC73E055BB1}"/>
              </a:ext>
            </a:extLst>
          </p:cNvPr>
          <p:cNvSpPr/>
          <p:nvPr/>
        </p:nvSpPr>
        <p:spPr>
          <a:xfrm>
            <a:off x="409575" y="1147492"/>
            <a:ext cx="11386425" cy="4847994"/>
          </a:xfrm>
          <a:prstGeom prst="rect">
            <a:avLst/>
          </a:prstGeom>
        </p:spPr>
        <p:txBody>
          <a:bodyPr wrap="square">
            <a:spAutoFit/>
          </a:bodyPr>
          <a:lstStyle/>
          <a:p>
            <a:pPr algn="r" rtl="1">
              <a:lnSpc>
                <a:spcPct val="150000"/>
              </a:lnSpc>
            </a:pPr>
            <a:r>
              <a:rPr lang="ar-EG" sz="1600" dirty="0">
                <a:latin typeface="GE SS Two Bold" panose="020A0503020102020204" pitchFamily="18" charset="-78"/>
                <a:ea typeface="GE SS Two Bold" panose="020A0503020102020204" pitchFamily="18" charset="-78"/>
                <a:cs typeface="GE SS Two Bold" panose="020A0503020102020204" pitchFamily="18" charset="-78"/>
              </a:rPr>
              <a:t>أما </a:t>
            </a:r>
            <a:r>
              <a:rPr lang="ar-EG" sz="1600" dirty="0">
                <a:solidFill>
                  <a:srgbClr val="FF0000"/>
                </a:solidFill>
                <a:latin typeface="GE SS Two Bold" panose="020A0503020102020204" pitchFamily="18" charset="-78"/>
                <a:ea typeface="GE SS Two Bold" panose="020A0503020102020204" pitchFamily="18" charset="-78"/>
                <a:cs typeface="GE SS Two Bold" panose="020A0503020102020204" pitchFamily="18" charset="-78"/>
              </a:rPr>
              <a:t>أجيون وهيويت، </a:t>
            </a:r>
            <a:r>
              <a:rPr lang="ar-EG" sz="1600" dirty="0">
                <a:latin typeface="GE SS Two Bold" panose="020A0503020102020204" pitchFamily="18" charset="-78"/>
                <a:ea typeface="GE SS Two Bold" panose="020A0503020102020204" pitchFamily="18" charset="-78"/>
                <a:cs typeface="GE SS Two Bold" panose="020A0503020102020204" pitchFamily="18" charset="-78"/>
              </a:rPr>
              <a:t>فبدلًا من النظر إلى الماضي البعيد، فقد </a:t>
            </a:r>
            <a:r>
              <a:rPr lang="ar-EG" sz="1600" dirty="0">
                <a:solidFill>
                  <a:srgbClr val="FF0000"/>
                </a:solidFill>
                <a:latin typeface="GE SS Two Bold" panose="020A0503020102020204" pitchFamily="18" charset="-78"/>
                <a:ea typeface="GE SS Two Bold" panose="020A0503020102020204" pitchFamily="18" charset="-78"/>
                <a:cs typeface="GE SS Two Bold" panose="020A0503020102020204" pitchFamily="18" charset="-78"/>
              </a:rPr>
              <a:t>استوحيا عملهما من ملاحظة النمو المطرد المعتمد على الابتكار في الاقتصاديات المتقدمة</a:t>
            </a:r>
            <a:r>
              <a:rPr lang="ar-EG" sz="1600" dirty="0">
                <a:latin typeface="GE SS Two Bold" panose="020A0503020102020204" pitchFamily="18" charset="-78"/>
                <a:ea typeface="GE SS Two Bold" panose="020A0503020102020204" pitchFamily="18" charset="-78"/>
                <a:cs typeface="GE SS Two Bold" panose="020A0503020102020204" pitchFamily="18" charset="-78"/>
              </a:rPr>
              <a:t>.</a:t>
            </a:r>
          </a:p>
          <a:p>
            <a:pPr algn="r" rtl="1">
              <a:lnSpc>
                <a:spcPct val="150000"/>
              </a:lnSpc>
            </a:pPr>
            <a:r>
              <a:rPr lang="ar-EG" sz="1600" dirty="0">
                <a:latin typeface="GE SS Two Bold" panose="020A0503020102020204" pitchFamily="18" charset="-78"/>
                <a:ea typeface="GE SS Two Bold" panose="020A0503020102020204" pitchFamily="18" charset="-78"/>
                <a:cs typeface="GE SS Two Bold" panose="020A0503020102020204" pitchFamily="18" charset="-78"/>
              </a:rPr>
              <a:t>وقد سعيا إلى فهم كيف يبتكر رواد الأعمال وكيف تتشكل قراراتهم بفعل البيئة التنظيمية, وذلك من خلال صياغة رياضية دقيقة. </a:t>
            </a:r>
            <a:r>
              <a:rPr lang="ar-EG" sz="1600" dirty="0">
                <a:solidFill>
                  <a:srgbClr val="FF0000"/>
                </a:solidFill>
                <a:latin typeface="GE SS Two Bold" panose="020A0503020102020204" pitchFamily="18" charset="-78"/>
                <a:ea typeface="GE SS Two Bold" panose="020A0503020102020204" pitchFamily="18" charset="-78"/>
                <a:cs typeface="GE SS Two Bold" panose="020A0503020102020204" pitchFamily="18" charset="-78"/>
              </a:rPr>
              <a:t>وجعل  أجيون وهيويت قرارات رواد الأعمال في مركز التحليل. واستنادا إلى أعمال جوزيف شومبيتر أبرزا عملية “التدمير الخلّاق”.</a:t>
            </a:r>
          </a:p>
          <a:p>
            <a:pPr algn="r" rtl="1">
              <a:lnSpc>
                <a:spcPct val="150000"/>
              </a:lnSpc>
            </a:pPr>
            <a:endParaRPr lang="ar-EG" sz="1600" dirty="0">
              <a:latin typeface="GE SS Two Bold" panose="020A0503020102020204" pitchFamily="18" charset="-78"/>
              <a:ea typeface="GE SS Two Bold" panose="020A0503020102020204" pitchFamily="18" charset="-78"/>
              <a:cs typeface="GE SS Two Bold" panose="020A0503020102020204" pitchFamily="18" charset="-78"/>
            </a:endParaRPr>
          </a:p>
          <a:p>
            <a:pPr algn="r" rtl="1">
              <a:lnSpc>
                <a:spcPct val="150000"/>
              </a:lnSpc>
            </a:pPr>
            <a:endParaRPr lang="ar-EG" sz="1600" dirty="0">
              <a:latin typeface="GE SS Two Bold" panose="020A0503020102020204" pitchFamily="18" charset="-78"/>
              <a:ea typeface="GE SS Two Bold" panose="020A0503020102020204" pitchFamily="18" charset="-78"/>
              <a:cs typeface="GE SS Two Bold" panose="020A0503020102020204" pitchFamily="18" charset="-78"/>
            </a:endParaRPr>
          </a:p>
          <a:p>
            <a:pPr algn="r" rtl="1">
              <a:lnSpc>
                <a:spcPct val="150000"/>
              </a:lnSpc>
            </a:pPr>
            <a:endParaRPr lang="ar-EG" sz="1600" dirty="0">
              <a:latin typeface="GE SS Two Bold" panose="020A0503020102020204" pitchFamily="18" charset="-78"/>
              <a:ea typeface="GE SS Two Bold" panose="020A0503020102020204" pitchFamily="18" charset="-78"/>
              <a:cs typeface="GE SS Two Bold" panose="020A0503020102020204" pitchFamily="18" charset="-78"/>
            </a:endParaRPr>
          </a:p>
          <a:p>
            <a:pPr algn="r" rtl="1">
              <a:lnSpc>
                <a:spcPct val="150000"/>
              </a:lnSpc>
            </a:pPr>
            <a:endParaRPr lang="ar-EG" sz="1600" dirty="0">
              <a:latin typeface="GE SS Two Bold" panose="020A0503020102020204" pitchFamily="18" charset="-78"/>
              <a:ea typeface="GE SS Two Bold" panose="020A0503020102020204" pitchFamily="18" charset="-78"/>
              <a:cs typeface="GE SS Two Bold" panose="020A0503020102020204" pitchFamily="18" charset="-78"/>
            </a:endParaRPr>
          </a:p>
          <a:p>
            <a:pPr algn="r" rtl="1">
              <a:lnSpc>
                <a:spcPct val="150000"/>
              </a:lnSpc>
            </a:pPr>
            <a:endParaRPr lang="ar-EG" sz="1600" dirty="0">
              <a:latin typeface="GE SS Two Bold" panose="020A0503020102020204" pitchFamily="18" charset="-78"/>
              <a:ea typeface="GE SS Two Bold" panose="020A0503020102020204" pitchFamily="18" charset="-78"/>
              <a:cs typeface="GE SS Two Bold" panose="020A0503020102020204" pitchFamily="18" charset="-78"/>
            </a:endParaRPr>
          </a:p>
          <a:p>
            <a:pPr algn="r" rtl="1">
              <a:lnSpc>
                <a:spcPct val="150000"/>
              </a:lnSpc>
            </a:pPr>
            <a:endParaRPr lang="ar-EG" sz="1600" dirty="0">
              <a:latin typeface="GE SS Two Bold" panose="020A0503020102020204" pitchFamily="18" charset="-78"/>
              <a:ea typeface="GE SS Two Bold" panose="020A0503020102020204" pitchFamily="18" charset="-78"/>
              <a:cs typeface="GE SS Two Bold" panose="020A0503020102020204" pitchFamily="18" charset="-78"/>
            </a:endParaRPr>
          </a:p>
          <a:p>
            <a:pPr algn="r" rtl="1">
              <a:lnSpc>
                <a:spcPct val="150000"/>
              </a:lnSpc>
            </a:pPr>
            <a:endParaRPr lang="ar-EG" sz="1600" dirty="0">
              <a:latin typeface="GE SS Two Bold" panose="020A0503020102020204" pitchFamily="18" charset="-78"/>
              <a:ea typeface="GE SS Two Bold" panose="020A0503020102020204" pitchFamily="18" charset="-78"/>
              <a:cs typeface="GE SS Two Bold" panose="020A0503020102020204" pitchFamily="18" charset="-78"/>
            </a:endParaRPr>
          </a:p>
          <a:p>
            <a:pPr algn="r" rtl="1">
              <a:lnSpc>
                <a:spcPct val="150000"/>
              </a:lnSpc>
            </a:pPr>
            <a:endParaRPr lang="ar-EG" sz="1600" dirty="0">
              <a:latin typeface="GE SS Two Bold" panose="020A0503020102020204" pitchFamily="18" charset="-78"/>
              <a:ea typeface="GE SS Two Bold" panose="020A0503020102020204" pitchFamily="18" charset="-78"/>
              <a:cs typeface="GE SS Two Bold" panose="020A0503020102020204" pitchFamily="18" charset="-78"/>
            </a:endParaRPr>
          </a:p>
          <a:p>
            <a:pPr algn="r" rtl="1">
              <a:lnSpc>
                <a:spcPct val="150000"/>
              </a:lnSpc>
            </a:pPr>
            <a:r>
              <a:rPr lang="ar-EG" sz="1600" dirty="0">
                <a:solidFill>
                  <a:srgbClr val="FF0000"/>
                </a:solidFill>
                <a:latin typeface="GE SS Two Bold" panose="020A0503020102020204" pitchFamily="18" charset="-78"/>
                <a:ea typeface="GE SS Two Bold" panose="020A0503020102020204" pitchFamily="18" charset="-78"/>
                <a:cs typeface="GE SS Two Bold" panose="020A0503020102020204" pitchFamily="18" charset="-78"/>
              </a:rPr>
              <a:t>والنموذج الأساسي الذي قدّمه أجيون وهاويت والأدبيات التي تبعته، وصف الابتكارات لا باعتبارها مكملة للأنشطة القائمة (كما في عمل رومر)، بل باعتبار السلع الجديدة بدائل تامة للسلع القديمة، بل وأفضل منها</a:t>
            </a:r>
            <a:r>
              <a:rPr lang="ar-EG" sz="1600" dirty="0">
                <a:latin typeface="GE SS Two Bold" panose="020A0503020102020204" pitchFamily="18" charset="-78"/>
                <a:ea typeface="GE SS Two Bold" panose="020A0503020102020204" pitchFamily="18" charset="-78"/>
                <a:cs typeface="GE SS Two Bold" panose="020A0503020102020204" pitchFamily="18" charset="-78"/>
              </a:rPr>
              <a:t>، مما  أدخل في التحليل مفاهيم مثل </a:t>
            </a:r>
            <a:r>
              <a:rPr lang="ar-EG" sz="1600" dirty="0">
                <a:solidFill>
                  <a:srgbClr val="FF0000"/>
                </a:solidFill>
                <a:latin typeface="GE SS Two Bold" panose="020A0503020102020204" pitchFamily="18" charset="-78"/>
                <a:ea typeface="GE SS Two Bold" panose="020A0503020102020204" pitchFamily="18" charset="-78"/>
                <a:cs typeface="GE SS Two Bold" panose="020A0503020102020204" pitchFamily="18" charset="-78"/>
              </a:rPr>
              <a:t>التدمير الخلّاق وتضارب المصالح.</a:t>
            </a:r>
            <a:endParaRPr lang="en-US" sz="1600" dirty="0">
              <a:solidFill>
                <a:srgbClr val="FF0000"/>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8" name="Rectangle: Rounded Corners 7">
            <a:extLst>
              <a:ext uri="{FF2B5EF4-FFF2-40B4-BE49-F238E27FC236}">
                <a16:creationId xmlns:a16="http://schemas.microsoft.com/office/drawing/2014/main" id="{80EA575E-3077-4AD2-8849-4FC41A522207}"/>
              </a:ext>
            </a:extLst>
          </p:cNvPr>
          <p:cNvSpPr/>
          <p:nvPr/>
        </p:nvSpPr>
        <p:spPr>
          <a:xfrm>
            <a:off x="928969" y="2862328"/>
            <a:ext cx="10861861" cy="2017058"/>
          </a:xfrm>
          <a:prstGeom prst="roundRect">
            <a:avLst/>
          </a:prstGeom>
          <a:solidFill>
            <a:srgbClr val="ECDCC4"/>
          </a:solidFill>
        </p:spPr>
        <p:style>
          <a:lnRef idx="0">
            <a:schemeClr val="accent3"/>
          </a:lnRef>
          <a:fillRef idx="3">
            <a:schemeClr val="accent3"/>
          </a:fillRef>
          <a:effectRef idx="3">
            <a:schemeClr val="accent3"/>
          </a:effectRef>
          <a:fontRef idx="minor">
            <a:schemeClr val="lt1"/>
          </a:fontRef>
        </p:style>
        <p:txBody>
          <a:bodyPr rtlCol="0" anchor="ctr"/>
          <a:lstStyle/>
          <a:p>
            <a:pPr algn="ctr" rtl="1">
              <a:lnSpc>
                <a:spcPct val="150000"/>
              </a:lnSpc>
            </a:pPr>
            <a:r>
              <a:rPr lang="ar-EG" sz="1600" dirty="0">
                <a:solidFill>
                  <a:srgbClr val="FF0000"/>
                </a:solidFill>
                <a:latin typeface="GE SS Two Bold" panose="020A0503020102020204" pitchFamily="18" charset="-78"/>
                <a:ea typeface="GE SS Two Bold" panose="020A0503020102020204" pitchFamily="18" charset="-78"/>
                <a:cs typeface="GE SS Two Bold" panose="020A0503020102020204" pitchFamily="18" charset="-78"/>
              </a:rPr>
              <a:t>الفكرة الأساسية هي أن الابتكار يقود إلى “الاستحواذ على أو سرقة الأعمال”:</a:t>
            </a:r>
            <a:r>
              <a:rPr lang="ar-EG" sz="1600" dirty="0">
                <a:solidFill>
                  <a:srgbClr val="752D32"/>
                </a:solidFill>
                <a:latin typeface="GE SS Two Bold" panose="020A0503020102020204" pitchFamily="18" charset="-78"/>
                <a:ea typeface="GE SS Two Bold" panose="020A0503020102020204" pitchFamily="18" charset="-78"/>
                <a:cs typeface="GE SS Two Bold" panose="020A0503020102020204" pitchFamily="18" charset="-78"/>
              </a:rPr>
              <a:t> فالابتكار الذي يتحقق في شركة أو على يد فردٍ ما يؤدي جزئيًا إلى تدمير الأرباح التي كانت تتمتع بها شركات أخرى. وقد </a:t>
            </a:r>
            <a:r>
              <a:rPr lang="ar-EG" sz="1600" dirty="0">
                <a:solidFill>
                  <a:srgbClr val="FF0000"/>
                </a:solidFill>
                <a:latin typeface="GE SS Two Bold" panose="020A0503020102020204" pitchFamily="18" charset="-78"/>
                <a:ea typeface="GE SS Two Bold" panose="020A0503020102020204" pitchFamily="18" charset="-78"/>
                <a:cs typeface="GE SS Two Bold" panose="020A0503020102020204" pitchFamily="18" charset="-78"/>
              </a:rPr>
              <a:t>بنيا إطارًا رياضيًا يدرس كيف يمكن للقرار الفردي وتضارب المصالح على المستوى الجزئي (مستوى الشركات) أن يؤدي إلى نمو مستقر في الناتج الكلي.  </a:t>
            </a:r>
            <a:r>
              <a:rPr lang="ar-EG" sz="1600" dirty="0">
                <a:solidFill>
                  <a:srgbClr val="752D32"/>
                </a:solidFill>
                <a:latin typeface="GE SS Two Bold" panose="020A0503020102020204" pitchFamily="18" charset="-78"/>
                <a:ea typeface="GE SS Two Bold" panose="020A0503020102020204" pitchFamily="18" charset="-78"/>
                <a:cs typeface="GE SS Two Bold" panose="020A0503020102020204" pitchFamily="18" charset="-78"/>
              </a:rPr>
              <a:t>وقد تميزت النظرية بقدرتها التفسيرية العالية، إذ تتطابق مع مجموعة واسعة من الحقائق الاقتصادية الكلية والجزئية.</a:t>
            </a:r>
          </a:p>
        </p:txBody>
      </p:sp>
    </p:spTree>
    <p:extLst>
      <p:ext uri="{BB962C8B-B14F-4D97-AF65-F5344CB8AC3E}">
        <p14:creationId xmlns:p14="http://schemas.microsoft.com/office/powerpoint/2010/main" val="2411125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527E75-DD0B-4458-8FAA-548F79B02E98}"/>
              </a:ext>
            </a:extLst>
          </p:cNvPr>
          <p:cNvSpPr/>
          <p:nvPr/>
        </p:nvSpPr>
        <p:spPr>
          <a:xfrm rot="16200000">
            <a:off x="5618630" y="-5618630"/>
            <a:ext cx="954740" cy="12192000"/>
          </a:xfrm>
          <a:prstGeom prst="rect">
            <a:avLst/>
          </a:prstGeom>
          <a:solidFill>
            <a:srgbClr val="501F22"/>
          </a:solidFill>
          <a:ln>
            <a:solidFill>
              <a:srgbClr val="501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20AD86B-5A9A-4BA2-964D-3116C782ED6D}"/>
              </a:ext>
            </a:extLst>
          </p:cNvPr>
          <p:cNvSpPr txBox="1"/>
          <p:nvPr/>
        </p:nvSpPr>
        <p:spPr>
          <a:xfrm>
            <a:off x="4354606" y="246538"/>
            <a:ext cx="7436224" cy="461665"/>
          </a:xfrm>
          <a:prstGeom prst="rect">
            <a:avLst/>
          </a:prstGeom>
          <a:noFill/>
        </p:spPr>
        <p:txBody>
          <a:bodyPr wrap="square" rtlCol="0">
            <a:spAutoFit/>
          </a:bodyPr>
          <a:lstStyle/>
          <a:p>
            <a:pPr marL="342900" indent="-342900" algn="r" rtl="1">
              <a:buFont typeface="Arial" panose="020B0604020202020204" pitchFamily="34" charset="0"/>
              <a:buChar char="•"/>
            </a:pPr>
            <a:r>
              <a:rPr lang="ar-EG"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وبالتالي يمكننا أن نستنتج :</a:t>
            </a:r>
            <a:endParaRPr lang="en-US"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7" name="Slide Number Placeholder 6">
            <a:extLst>
              <a:ext uri="{FF2B5EF4-FFF2-40B4-BE49-F238E27FC236}">
                <a16:creationId xmlns:a16="http://schemas.microsoft.com/office/drawing/2014/main" id="{53BEE5F5-0A92-4390-8DA2-A6C1E798F88F}"/>
              </a:ext>
            </a:extLst>
          </p:cNvPr>
          <p:cNvSpPr>
            <a:spLocks noGrp="1"/>
          </p:cNvSpPr>
          <p:nvPr>
            <p:ph type="sldNum" sz="quarter" idx="11"/>
          </p:nvPr>
        </p:nvSpPr>
        <p:spPr>
          <a:ln>
            <a:noFill/>
          </a:ln>
        </p:spPr>
        <p:txBody>
          <a:bodyPr/>
          <a:lstStyle/>
          <a:p>
            <a:fld id="{7E0E41E9-E887-49CF-A358-8367F0C34840}" type="slidenum">
              <a:rPr lang="en-US" smtClean="0">
                <a:solidFill>
                  <a:srgbClr val="232323"/>
                </a:solidFill>
              </a:rPr>
              <a:t>11</a:t>
            </a:fld>
            <a:endParaRPr lang="en-US" dirty="0">
              <a:solidFill>
                <a:srgbClr val="232323"/>
              </a:solidFill>
            </a:endParaRPr>
          </a:p>
        </p:txBody>
      </p:sp>
      <p:sp>
        <p:nvSpPr>
          <p:cNvPr id="2" name="Rectangle 1">
            <a:extLst>
              <a:ext uri="{FF2B5EF4-FFF2-40B4-BE49-F238E27FC236}">
                <a16:creationId xmlns:a16="http://schemas.microsoft.com/office/drawing/2014/main" id="{D6E2DC39-9E81-4E89-8B3C-4404C64E7F93}"/>
              </a:ext>
            </a:extLst>
          </p:cNvPr>
          <p:cNvSpPr/>
          <p:nvPr/>
        </p:nvSpPr>
        <p:spPr>
          <a:xfrm>
            <a:off x="495860" y="1252908"/>
            <a:ext cx="11214847" cy="3752759"/>
          </a:xfrm>
          <a:prstGeom prst="rect">
            <a:avLst/>
          </a:prstGeom>
        </p:spPr>
        <p:txBody>
          <a:bodyPr wrap="square">
            <a:spAutoFit/>
          </a:bodyPr>
          <a:lstStyle/>
          <a:p>
            <a:pPr algn="r" rtl="1">
              <a:lnSpc>
                <a:spcPct val="150000"/>
              </a:lnSpc>
            </a:pPr>
            <a:r>
              <a:rPr lang="ar-EG" b="1" dirty="0">
                <a:latin typeface="GE SS Two Bold" panose="020A0503020102020204" pitchFamily="18" charset="-78"/>
                <a:ea typeface="GE SS Two Bold" panose="020A0503020102020204" pitchFamily="18" charset="-78"/>
                <a:cs typeface="GE SS Two Bold" panose="020A0503020102020204" pitchFamily="18" charset="-78"/>
              </a:rPr>
              <a:t>أن منظور موكير الواسع والدقة التحليلية لدى </a:t>
            </a:r>
            <a:r>
              <a:rPr lang="ar-EG" b="1" dirty="0" err="1">
                <a:latin typeface="GE SS Two Bold" panose="020A0503020102020204" pitchFamily="18" charset="-78"/>
                <a:ea typeface="GE SS Two Bold" panose="020A0503020102020204" pitchFamily="18" charset="-78"/>
                <a:cs typeface="GE SS Two Bold" panose="020A0503020102020204" pitchFamily="18" charset="-78"/>
              </a:rPr>
              <a:t>أجيون</a:t>
            </a:r>
            <a:r>
              <a:rPr lang="ar-EG" b="1" dirty="0">
                <a:latin typeface="GE SS Two Bold" panose="020A0503020102020204" pitchFamily="18" charset="-78"/>
                <a:ea typeface="GE SS Two Bold" panose="020A0503020102020204" pitchFamily="18" charset="-78"/>
                <a:cs typeface="GE SS Two Bold" panose="020A0503020102020204" pitchFamily="18" charset="-78"/>
              </a:rPr>
              <a:t> وهيويت يقدّمان لنا أدوات بالغة الأهمية في عالم اليوم </a:t>
            </a:r>
            <a:r>
              <a:rPr lang="en-US" b="1" dirty="0">
                <a:latin typeface="GE SS Two Bold" panose="020A0503020102020204" pitchFamily="18" charset="-78"/>
                <a:ea typeface="GE SS Two Bold" panose="020A0503020102020204" pitchFamily="18" charset="-78"/>
                <a:cs typeface="+mj-cs"/>
              </a:rPr>
              <a:t>:</a:t>
            </a:r>
            <a:r>
              <a:rPr lang="ar-EG" b="1" dirty="0">
                <a:latin typeface="GE SS Two Bold" panose="020A0503020102020204" pitchFamily="18" charset="-78"/>
                <a:ea typeface="GE SS Two Bold" panose="020A0503020102020204" pitchFamily="18" charset="-78"/>
                <a:cs typeface="+mj-cs"/>
              </a:rPr>
              <a:t> </a:t>
            </a:r>
            <a:r>
              <a:rPr lang="ar-EG" b="1" dirty="0">
                <a:latin typeface="GE SS Two Bold" panose="020A0503020102020204" pitchFamily="18" charset="-78"/>
                <a:ea typeface="GE SS Two Bold" panose="020A0503020102020204" pitchFamily="18" charset="-78"/>
                <a:cs typeface="GE SS Two Bold" panose="020A0503020102020204" pitchFamily="18" charset="-78"/>
              </a:rPr>
              <a:t>فقد سمح التطور التكنولوجي المستمر بتحسين الظروف المعيشية للبشرية على مدار أكثر من 200 عام، غير أن قرنين من الزمن لا يمثلان سوى جزء ضئيل من التاريخ البشري، واستمرار هذا الاتجاه ليس أمرًا مضمونًا.</a:t>
            </a:r>
          </a:p>
          <a:p>
            <a:pPr algn="r" rtl="1">
              <a:lnSpc>
                <a:spcPct val="150000"/>
              </a:lnSpc>
            </a:pPr>
            <a:br>
              <a:rPr lang="ar-EG" b="1" dirty="0">
                <a:latin typeface="GE SS Two Bold" panose="020A0503020102020204" pitchFamily="18" charset="-78"/>
                <a:ea typeface="GE SS Two Bold" panose="020A0503020102020204" pitchFamily="18" charset="-78"/>
                <a:cs typeface="GE SS Two Bold" panose="020A0503020102020204" pitchFamily="18" charset="-78"/>
              </a:rPr>
            </a:br>
            <a:r>
              <a:rPr lang="ar-EG" b="1" dirty="0">
                <a:latin typeface="GE SS Two Bold" panose="020A0503020102020204" pitchFamily="18" charset="-78"/>
                <a:ea typeface="GE SS Two Bold" panose="020A0503020102020204" pitchFamily="18" charset="-78"/>
                <a:cs typeface="GE SS Two Bold" panose="020A0503020102020204" pitchFamily="18" charset="-78"/>
              </a:rPr>
              <a:t>فالعوائق أمام تبادل الأفكار بحرية وتراجع دعم العلم قد تشكّل تهديدات مستقبلية للنمو الاقتصادي. كما يبرز تحدٍّ آخر يتعلق بكيفية تنظيم عمل الشركات الكبرى المتخصصة في مجال الدواء والتكنولوجيا, دون الإضرار بالتقدم التكنولوجي الذي تُنتجه.</a:t>
            </a:r>
            <a:br>
              <a:rPr lang="ar-EG" b="1" dirty="0">
                <a:latin typeface="GE SS Two Bold" panose="020A0503020102020204" pitchFamily="18" charset="-78"/>
                <a:ea typeface="GE SS Two Bold" panose="020A0503020102020204" pitchFamily="18" charset="-78"/>
                <a:cs typeface="GE SS Two Bold" panose="020A0503020102020204" pitchFamily="18" charset="-78"/>
              </a:rPr>
            </a:br>
            <a:r>
              <a:rPr lang="ar-EG" b="1" dirty="0">
                <a:latin typeface="GE SS Two Bold" panose="020A0503020102020204" pitchFamily="18" charset="-78"/>
                <a:ea typeface="GE SS Two Bold" panose="020A0503020102020204" pitchFamily="18" charset="-78"/>
                <a:cs typeface="GE SS Two Bold" panose="020A0503020102020204" pitchFamily="18" charset="-78"/>
              </a:rPr>
              <a:t>وفي المقابل، هناك أيضًا فرص جديدة: مثل الذكاء الاصطناعي الذي قد يعزّز حلقة التغذية المرتدة الإيجابية بين العلم والتكنولوجيا التطبيقية، وربما — في ظل بيئة تنظيمية ومجتمعية مناسبة — يؤدي إلى تسارع وتيرة التقدم.</a:t>
            </a:r>
          </a:p>
          <a:p>
            <a:pPr algn="r" rtl="1">
              <a:lnSpc>
                <a:spcPct val="150000"/>
              </a:lnSpc>
            </a:pPr>
            <a:endParaRPr lang="ar-EG" sz="1600" dirty="0">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8" name="Rectangle: Rounded Corners 7">
            <a:extLst>
              <a:ext uri="{FF2B5EF4-FFF2-40B4-BE49-F238E27FC236}">
                <a16:creationId xmlns:a16="http://schemas.microsoft.com/office/drawing/2014/main" id="{A770DBF9-A88E-4D51-8673-D032FA77D433}"/>
              </a:ext>
            </a:extLst>
          </p:cNvPr>
          <p:cNvSpPr/>
          <p:nvPr/>
        </p:nvSpPr>
        <p:spPr>
          <a:xfrm>
            <a:off x="409575" y="4884988"/>
            <a:ext cx="11387418" cy="1257924"/>
          </a:xfrm>
          <a:prstGeom prst="roundRect">
            <a:avLst/>
          </a:prstGeom>
          <a:solidFill>
            <a:srgbClr val="A5A5A5">
              <a:lumMod val="20000"/>
              <a:lumOff val="80000"/>
            </a:srgbClr>
          </a:solidFill>
          <a:ln>
            <a:noFill/>
          </a:ln>
          <a:effectLst>
            <a:outerShdw blurRad="57150" dist="19050" dir="5400000" algn="ctr" rotWithShape="0">
              <a:srgbClr val="000000">
                <a:alpha val="63000"/>
              </a:srgbClr>
            </a:outerShdw>
          </a:effectLst>
        </p:spPr>
        <p:txBody>
          <a:bodyPr rtlCol="0" anchor="ctr"/>
          <a:lstStyle/>
          <a:p>
            <a:pPr algn="ctr">
              <a:lnSpc>
                <a:spcPct val="150000"/>
              </a:lnSpc>
            </a:pPr>
            <a:endParaRPr lang="ar-EG" sz="2400" b="1" dirty="0">
              <a:solidFill>
                <a:srgbClr val="FF0000"/>
              </a:solidFill>
              <a:latin typeface="GE SS Two Bold" panose="020A0503020102020204" pitchFamily="18" charset="-78"/>
              <a:ea typeface="GE SS Two Bold" panose="020A0503020102020204" pitchFamily="18" charset="-78"/>
              <a:cs typeface="GE SS Two Bold" panose="020A0503020102020204" pitchFamily="18" charset="-78"/>
            </a:endParaRPr>
          </a:p>
          <a:p>
            <a:pPr algn="ctr">
              <a:lnSpc>
                <a:spcPct val="150000"/>
              </a:lnSpc>
            </a:pPr>
            <a:r>
              <a:rPr lang="ar-EG" sz="2400" b="1" dirty="0">
                <a:solidFill>
                  <a:srgbClr val="FF0000"/>
                </a:solidFill>
                <a:latin typeface="GE SS Two Bold" panose="020A0503020102020204" pitchFamily="18" charset="-78"/>
                <a:ea typeface="GE SS Two Bold" panose="020A0503020102020204" pitchFamily="18" charset="-78"/>
                <a:cs typeface="GE SS Two Bold" panose="020A0503020102020204" pitchFamily="18" charset="-78"/>
              </a:rPr>
              <a:t>وبالتالي فإن مساهمات الحائزين على الجائزة هذا العام قد زوّدتنا بأدوات، وقدّمت رؤى بالغة الأهمية حول كيفية مواجهة التهديدات التي تعترض مسيرة التقدّم، والاستفادة القصوى من الفرص المستقبلية.</a:t>
            </a:r>
          </a:p>
          <a:p>
            <a:pPr algn="ctr">
              <a:lnSpc>
                <a:spcPct val="150000"/>
              </a:lnSpc>
            </a:pPr>
            <a:endParaRPr lang="ar-EG" dirty="0">
              <a:latin typeface="GE SS Two Bold" panose="020A0503020102020204" pitchFamily="18" charset="-78"/>
              <a:ea typeface="GE SS Two Bold" panose="020A0503020102020204" pitchFamily="18" charset="-78"/>
              <a:cs typeface="GE SS Two Bold" panose="020A0503020102020204" pitchFamily="18" charset="-78"/>
            </a:endParaRPr>
          </a:p>
        </p:txBody>
      </p:sp>
    </p:spTree>
    <p:extLst>
      <p:ext uri="{BB962C8B-B14F-4D97-AF65-F5344CB8AC3E}">
        <p14:creationId xmlns:p14="http://schemas.microsoft.com/office/powerpoint/2010/main" val="3858409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6FCF18-7E20-4F02-9B8B-1E6E52523DA4}"/>
              </a:ext>
            </a:extLst>
          </p:cNvPr>
          <p:cNvSpPr/>
          <p:nvPr/>
        </p:nvSpPr>
        <p:spPr>
          <a:xfrm rot="16200000">
            <a:off x="5564842" y="-5564842"/>
            <a:ext cx="1062316" cy="12192000"/>
          </a:xfrm>
          <a:prstGeom prst="rect">
            <a:avLst/>
          </a:prstGeom>
          <a:solidFill>
            <a:srgbClr val="501F22"/>
          </a:solidFill>
          <a:ln>
            <a:solidFill>
              <a:srgbClr val="501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553E4E2-267E-4936-94BB-9C9667DBBF8C}"/>
              </a:ext>
            </a:extLst>
          </p:cNvPr>
          <p:cNvSpPr txBox="1"/>
          <p:nvPr/>
        </p:nvSpPr>
        <p:spPr>
          <a:xfrm>
            <a:off x="4368054" y="300325"/>
            <a:ext cx="7436224" cy="461665"/>
          </a:xfrm>
          <a:prstGeom prst="rect">
            <a:avLst/>
          </a:prstGeom>
          <a:noFill/>
        </p:spPr>
        <p:txBody>
          <a:bodyPr wrap="square" rtlCol="0">
            <a:spAutoFit/>
          </a:bodyPr>
          <a:lstStyle/>
          <a:p>
            <a:pPr marL="342900" indent="-342900" algn="r" rtl="1">
              <a:buFont typeface="Arial" panose="020B0604020202020204" pitchFamily="34" charset="0"/>
              <a:buChar char="•"/>
            </a:pPr>
            <a:r>
              <a:rPr lang="ar-EG"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الانطلاق نحو حقبة طويلة من النمو:</a:t>
            </a:r>
            <a:endParaRPr lang="en-US"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 name="Slide Number Placeholder 1">
            <a:extLst>
              <a:ext uri="{FF2B5EF4-FFF2-40B4-BE49-F238E27FC236}">
                <a16:creationId xmlns:a16="http://schemas.microsoft.com/office/drawing/2014/main" id="{750A27D3-4FAB-4005-8614-A02F6121D0CC}"/>
              </a:ext>
            </a:extLst>
          </p:cNvPr>
          <p:cNvSpPr>
            <a:spLocks noGrp="1"/>
          </p:cNvSpPr>
          <p:nvPr>
            <p:ph type="sldNum" sz="quarter" idx="12"/>
          </p:nvPr>
        </p:nvSpPr>
        <p:spPr/>
        <p:txBody>
          <a:bodyPr/>
          <a:lstStyle/>
          <a:p>
            <a:fld id="{970A77BE-54D4-4BB8-B931-944BB0CA0E7B}" type="slidenum">
              <a:rPr lang="en-US" smtClean="0"/>
              <a:t>12</a:t>
            </a:fld>
            <a:endParaRPr lang="en-US"/>
          </a:p>
        </p:txBody>
      </p:sp>
      <p:sp>
        <p:nvSpPr>
          <p:cNvPr id="3" name="Rectangle 2">
            <a:extLst>
              <a:ext uri="{FF2B5EF4-FFF2-40B4-BE49-F238E27FC236}">
                <a16:creationId xmlns:a16="http://schemas.microsoft.com/office/drawing/2014/main" id="{DB826722-55DD-429B-B233-5BCB0FB10FCF}"/>
              </a:ext>
            </a:extLst>
          </p:cNvPr>
          <p:cNvSpPr/>
          <p:nvPr/>
        </p:nvSpPr>
        <p:spPr>
          <a:xfrm>
            <a:off x="469525" y="1219243"/>
            <a:ext cx="11252949" cy="3832331"/>
          </a:xfrm>
          <a:prstGeom prst="rect">
            <a:avLst/>
          </a:prstGeom>
        </p:spPr>
        <p:txBody>
          <a:bodyPr wrap="square">
            <a:spAutoFit/>
          </a:bodyPr>
          <a:lstStyle/>
          <a:p>
            <a:pPr algn="r" rtl="1">
              <a:lnSpc>
                <a:spcPct val="150000"/>
              </a:lnSpc>
            </a:pPr>
            <a:r>
              <a:rPr lang="ar-EG" sz="1600" dirty="0">
                <a:latin typeface="GE SS Two Bold" panose="020A0503020102020204" pitchFamily="18" charset="-78"/>
                <a:ea typeface="GE SS Two Bold" panose="020A0503020102020204" pitchFamily="18" charset="-78"/>
                <a:cs typeface="GE SS Two Bold" panose="020A0503020102020204" pitchFamily="18" charset="-78"/>
              </a:rPr>
              <a:t>من خلال المقارنة بين الطبيعة العشوائية والمتقطعة التي ميّزت عملية الابتكار والاختراع عبر معظم فترات التاريخ الإنساني، وبين البرنامج البحثي العلمي الذي ترسّخ في أوروبا بعد عصر التنوير، يقدّم موكير تفسيرًا لعدم  توقف النمو الاقتصادي بعد العقود الأولى من الثورة الصناعية.</a:t>
            </a:r>
          </a:p>
          <a:p>
            <a:pPr algn="r" rtl="1">
              <a:lnSpc>
                <a:spcPct val="150000"/>
              </a:lnSpc>
            </a:pPr>
            <a:r>
              <a:rPr lang="ar-EG" sz="1600" dirty="0">
                <a:latin typeface="GE SS Two Bold" panose="020A0503020102020204" pitchFamily="18" charset="-78"/>
                <a:ea typeface="GE SS Two Bold" panose="020A0503020102020204" pitchFamily="18" charset="-78"/>
                <a:cs typeface="GE SS Two Bold" panose="020A0503020102020204" pitchFamily="18" charset="-78"/>
              </a:rPr>
              <a:t>لقد مهّد </a:t>
            </a:r>
            <a:r>
              <a:rPr lang="ar-EG" sz="1600" b="1" dirty="0">
                <a:latin typeface="GE SS Two Bold" panose="020A0503020102020204" pitchFamily="18" charset="-78"/>
                <a:ea typeface="GE SS Two Bold" panose="020A0503020102020204" pitchFamily="18" charset="-78"/>
                <a:cs typeface="GE SS Two Bold" panose="020A0503020102020204" pitchFamily="18" charset="-78"/>
              </a:rPr>
              <a:t>عصر التنوير (</a:t>
            </a:r>
            <a:r>
              <a:rPr lang="ar-EG" sz="1600" dirty="0">
                <a:latin typeface="GE SS Two Bold" panose="020A0503020102020204" pitchFamily="18" charset="-78"/>
                <a:ea typeface="GE SS Two Bold" panose="020A0503020102020204" pitchFamily="18" charset="-78"/>
                <a:cs typeface="GE SS Two Bold" panose="020A0503020102020204" pitchFamily="18" charset="-78"/>
              </a:rPr>
              <a:t>بوصفه حركة أوروبية مجتمعة) الطريق لحوار مثمر بين المعرفة النظرية والمعرفة التطبيقية، وخلق حلقات منتجة من التراكم المعرفي مكّنت أوروبا (وبشكلٍ خاص بريطانيا) من الشروع في عملية ابتكار قوية تكفي لإنتاج نمو مطرد للمرة الأولى في التاريخ.</a:t>
            </a:r>
          </a:p>
          <a:p>
            <a:pPr algn="r" rtl="1">
              <a:lnSpc>
                <a:spcPct val="150000"/>
              </a:lnSpc>
            </a:pPr>
            <a:r>
              <a:rPr lang="ar-EG" sz="1600" dirty="0">
                <a:latin typeface="GE SS Two Bold" panose="020A0503020102020204" pitchFamily="18" charset="-78"/>
                <a:ea typeface="GE SS Two Bold" panose="020A0503020102020204" pitchFamily="18" charset="-78"/>
                <a:cs typeface="GE SS Two Bold" panose="020A0503020102020204" pitchFamily="18" charset="-78"/>
              </a:rPr>
              <a:t>ولم يظهر </a:t>
            </a:r>
            <a:r>
              <a:rPr lang="ar-EG" sz="1600" b="1" dirty="0">
                <a:latin typeface="GE SS Two Bold" panose="020A0503020102020204" pitchFamily="18" charset="-78"/>
                <a:ea typeface="GE SS Two Bold" panose="020A0503020102020204" pitchFamily="18" charset="-78"/>
                <a:cs typeface="GE SS Two Bold" panose="020A0503020102020204" pitchFamily="18" charset="-78"/>
              </a:rPr>
              <a:t>النهج الحديث للتدمير الخلّاق</a:t>
            </a:r>
            <a:r>
              <a:rPr lang="ar-EG" sz="1600" dirty="0">
                <a:latin typeface="GE SS Two Bold" panose="020A0503020102020204" pitchFamily="18" charset="-78"/>
                <a:ea typeface="GE SS Two Bold" panose="020A0503020102020204" pitchFamily="18" charset="-78"/>
                <a:cs typeface="GE SS Two Bold" panose="020A0503020102020204" pitchFamily="18" charset="-78"/>
              </a:rPr>
              <a:t> إلا مع </a:t>
            </a:r>
            <a:r>
              <a:rPr lang="ar-EG" sz="1600" b="1" dirty="0">
                <a:latin typeface="GE SS Two Bold" panose="020A0503020102020204" pitchFamily="18" charset="-78"/>
                <a:ea typeface="GE SS Two Bold" panose="020A0503020102020204" pitchFamily="18" charset="-78"/>
                <a:cs typeface="GE SS Two Bold" panose="020A0503020102020204" pitchFamily="18" charset="-78"/>
              </a:rPr>
              <a:t>الثورة الصناعية البريطانية</a:t>
            </a:r>
            <a:r>
              <a:rPr lang="ar-EG" sz="1600" dirty="0">
                <a:latin typeface="GE SS Two Bold" panose="020A0503020102020204" pitchFamily="18" charset="-78"/>
                <a:ea typeface="GE SS Two Bold" panose="020A0503020102020204" pitchFamily="18" charset="-78"/>
                <a:cs typeface="GE SS Two Bold" panose="020A0503020102020204" pitchFamily="18" charset="-78"/>
              </a:rPr>
              <a:t>، حين أصبحت المعرفة التراكمية قوية بما يكفي لتوليد تكنولوجيات جديدة، سُمح لها بالانتشار الواسع في المجتمع رغم ما تسببت به من تدميرٍ للأرباح القائمة.</a:t>
            </a:r>
          </a:p>
          <a:p>
            <a:pPr algn="r" rtl="1">
              <a:lnSpc>
                <a:spcPct val="150000"/>
              </a:lnSpc>
            </a:pPr>
            <a:endParaRPr lang="ar-EG" sz="1600" dirty="0">
              <a:latin typeface="GE SS Two Bold" panose="020A0503020102020204" pitchFamily="18" charset="-78"/>
              <a:ea typeface="GE SS Two Bold" panose="020A0503020102020204" pitchFamily="18" charset="-78"/>
              <a:cs typeface="GE SS Two Bold" panose="020A0503020102020204" pitchFamily="18" charset="-78"/>
            </a:endParaRPr>
          </a:p>
          <a:p>
            <a:pPr algn="r" rtl="1">
              <a:lnSpc>
                <a:spcPct val="150000"/>
              </a:lnSpc>
            </a:pPr>
            <a:r>
              <a:rPr lang="ar-EG" dirty="0">
                <a:solidFill>
                  <a:srgbClr val="A94148"/>
                </a:solidFill>
                <a:latin typeface="GE SS Two Bold" panose="020A0503020102020204" pitchFamily="18" charset="-78"/>
                <a:ea typeface="GE SS Two Bold" panose="020A0503020102020204" pitchFamily="18" charset="-78"/>
                <a:cs typeface="GE SS Two Bold" panose="020A0503020102020204" pitchFamily="18" charset="-78"/>
              </a:rPr>
              <a:t>وكما وصفها موكير بأنها </a:t>
            </a:r>
            <a:r>
              <a:rPr lang="ar-EG" b="1" dirty="0">
                <a:solidFill>
                  <a:srgbClr val="A94148"/>
                </a:solidFill>
                <a:latin typeface="GE SS Two Bold" panose="020A0503020102020204" pitchFamily="18" charset="-78"/>
                <a:ea typeface="GE SS Two Bold" panose="020A0503020102020204" pitchFamily="18" charset="-78"/>
                <a:cs typeface="GE SS Two Bold" panose="020A0503020102020204" pitchFamily="18" charset="-78"/>
              </a:rPr>
              <a:t>الأم  لكل عمليات التدمير الخلّاق</a:t>
            </a:r>
            <a:r>
              <a:rPr lang="ar-EG" dirty="0">
                <a:solidFill>
                  <a:srgbClr val="A94148"/>
                </a:solidFill>
                <a:latin typeface="GE SS Two Bold" panose="020A0503020102020204" pitchFamily="18" charset="-78"/>
                <a:ea typeface="GE SS Two Bold" panose="020A0503020102020204" pitchFamily="18" charset="-78"/>
                <a:cs typeface="GE SS Two Bold" panose="020A0503020102020204" pitchFamily="18" charset="-78"/>
              </a:rPr>
              <a:t>، فإن الثورة الصناعية تمثّل مثالًا جوهريًا على القوى المطلوبة للحفاظ على انطلاقة تتحوّل إلى نمو مستدام، وتتمثل هذه القولا في: </a:t>
            </a:r>
          </a:p>
          <a:p>
            <a:pPr algn="r" rtl="1">
              <a:lnSpc>
                <a:spcPct val="150000"/>
              </a:lnSpc>
            </a:pPr>
            <a:endParaRPr lang="ar-EG" sz="1600" dirty="0">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6" name="Rectangle: Rounded Corners 5">
            <a:extLst>
              <a:ext uri="{FF2B5EF4-FFF2-40B4-BE49-F238E27FC236}">
                <a16:creationId xmlns:a16="http://schemas.microsoft.com/office/drawing/2014/main" id="{9D3638F8-EA6A-4D1F-8149-5DA9F1A98D9D}"/>
              </a:ext>
            </a:extLst>
          </p:cNvPr>
          <p:cNvSpPr/>
          <p:nvPr/>
        </p:nvSpPr>
        <p:spPr>
          <a:xfrm>
            <a:off x="4566119" y="5596080"/>
            <a:ext cx="3473263" cy="662371"/>
          </a:xfrm>
          <a:prstGeom prst="roundRect">
            <a:avLst/>
          </a:prstGeom>
          <a:solidFill>
            <a:schemeClr val="accent3">
              <a:lumMod val="20000"/>
              <a:lumOff val="8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lnSpc>
                <a:spcPct val="200000"/>
              </a:lnSpc>
            </a:pPr>
            <a:r>
              <a:rPr lang="ar-EG" sz="1600" dirty="0">
                <a:solidFill>
                  <a:srgbClr val="501F22"/>
                </a:solidFill>
                <a:latin typeface="GE SS Two Bold" panose="020A0503020102020204" pitchFamily="18" charset="-78"/>
                <a:ea typeface="GE SS Two Bold" panose="020A0503020102020204" pitchFamily="18" charset="-78"/>
                <a:cs typeface="GE SS Two Bold" panose="020A0503020102020204" pitchFamily="18" charset="-78"/>
              </a:rPr>
              <a:t>2- كفاءة ميكانيكية وتطبيقية</a:t>
            </a:r>
          </a:p>
        </p:txBody>
      </p:sp>
      <p:sp>
        <p:nvSpPr>
          <p:cNvPr id="7" name="Rectangle: Rounded Corners 6">
            <a:extLst>
              <a:ext uri="{FF2B5EF4-FFF2-40B4-BE49-F238E27FC236}">
                <a16:creationId xmlns:a16="http://schemas.microsoft.com/office/drawing/2014/main" id="{9FE9FA4B-2F14-4BB4-84A2-F5647AE81077}"/>
              </a:ext>
            </a:extLst>
          </p:cNvPr>
          <p:cNvSpPr/>
          <p:nvPr/>
        </p:nvSpPr>
        <p:spPr>
          <a:xfrm>
            <a:off x="170332" y="5563068"/>
            <a:ext cx="4197722" cy="662371"/>
          </a:xfrm>
          <a:prstGeom prst="roundRect">
            <a:avLst/>
          </a:prstGeom>
          <a:solidFill>
            <a:srgbClr val="F2E7D6"/>
          </a:solidFill>
        </p:spPr>
        <p:style>
          <a:lnRef idx="0">
            <a:schemeClr val="accent3"/>
          </a:lnRef>
          <a:fillRef idx="3">
            <a:schemeClr val="accent3"/>
          </a:fillRef>
          <a:effectRef idx="3">
            <a:schemeClr val="accent3"/>
          </a:effectRef>
          <a:fontRef idx="minor">
            <a:schemeClr val="lt1"/>
          </a:fontRef>
        </p:style>
        <p:txBody>
          <a:bodyPr rtlCol="0" anchor="ctr"/>
          <a:lstStyle/>
          <a:p>
            <a:pPr algn="ctr">
              <a:lnSpc>
                <a:spcPct val="200000"/>
              </a:lnSpc>
            </a:pPr>
            <a:r>
              <a:rPr lang="ar-EG" sz="1600" dirty="0">
                <a:solidFill>
                  <a:srgbClr val="501F22"/>
                </a:solidFill>
                <a:latin typeface="GE SS Two Bold" panose="020A0503020102020204" pitchFamily="18" charset="-78"/>
                <a:ea typeface="GE SS Two Bold" panose="020A0503020102020204" pitchFamily="18" charset="-78"/>
                <a:cs typeface="GE SS Two Bold" panose="020A0503020102020204" pitchFamily="18" charset="-78"/>
              </a:rPr>
              <a:t>3- قبول متسع لقوى التدمير الخلاّق</a:t>
            </a:r>
            <a:endParaRPr lang="en-US" sz="1600" dirty="0">
              <a:solidFill>
                <a:srgbClr val="501F22"/>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10" name="Rectangle: Rounded Corners 9">
            <a:extLst>
              <a:ext uri="{FF2B5EF4-FFF2-40B4-BE49-F238E27FC236}">
                <a16:creationId xmlns:a16="http://schemas.microsoft.com/office/drawing/2014/main" id="{A4E0805D-3563-4BB8-A9ED-CF8F880A6006}"/>
              </a:ext>
            </a:extLst>
          </p:cNvPr>
          <p:cNvSpPr/>
          <p:nvPr/>
        </p:nvSpPr>
        <p:spPr>
          <a:xfrm>
            <a:off x="8188979" y="5574383"/>
            <a:ext cx="3581400" cy="705767"/>
          </a:xfrm>
          <a:prstGeom prst="roundRect">
            <a:avLst/>
          </a:prstGeom>
          <a:solidFill>
            <a:srgbClr val="ECDCC4"/>
          </a:solidFill>
        </p:spPr>
        <p:style>
          <a:lnRef idx="0">
            <a:schemeClr val="accent3"/>
          </a:lnRef>
          <a:fillRef idx="3">
            <a:schemeClr val="accent3"/>
          </a:fillRef>
          <a:effectRef idx="3">
            <a:schemeClr val="accent3"/>
          </a:effectRef>
          <a:fontRef idx="minor">
            <a:schemeClr val="lt1"/>
          </a:fontRef>
        </p:style>
        <p:txBody>
          <a:bodyPr rtlCol="0" anchor="ctr"/>
          <a:lstStyle/>
          <a:p>
            <a:pPr algn="ctr">
              <a:lnSpc>
                <a:spcPct val="150000"/>
              </a:lnSpc>
            </a:pPr>
            <a:r>
              <a:rPr lang="ar-EG" sz="1600" dirty="0">
                <a:solidFill>
                  <a:srgbClr val="501F22"/>
                </a:solidFill>
                <a:latin typeface="GE SS Two Bold" panose="020A0503020102020204" pitchFamily="18" charset="-78"/>
                <a:ea typeface="GE SS Two Bold" panose="020A0503020102020204" pitchFamily="18" charset="-78"/>
                <a:cs typeface="GE SS Two Bold" panose="020A0503020102020204" pitchFamily="18" charset="-78"/>
              </a:rPr>
              <a:t>1- </a:t>
            </a:r>
            <a:r>
              <a:rPr lang="ar-EG" sz="1600" b="1" dirty="0">
                <a:solidFill>
                  <a:srgbClr val="752D32"/>
                </a:solidFill>
                <a:latin typeface="GE SS Two Bold" panose="020A0503020102020204" pitchFamily="18" charset="-78"/>
                <a:ea typeface="GE SS Two Bold" panose="020A0503020102020204" pitchFamily="18" charset="-78"/>
                <a:cs typeface="GE SS Two Bold" panose="020A0503020102020204" pitchFamily="18" charset="-78"/>
              </a:rPr>
              <a:t>تطوّر متزامن للعلم والتكنولوجيا</a:t>
            </a:r>
            <a:r>
              <a:rPr lang="ar-EG" sz="1600" dirty="0">
                <a:solidFill>
                  <a:srgbClr val="752D32"/>
                </a:solidFill>
                <a:latin typeface="GE SS Two Bold" panose="020A0503020102020204" pitchFamily="18" charset="-78"/>
                <a:ea typeface="GE SS Two Bold" panose="020A0503020102020204" pitchFamily="18" charset="-78"/>
                <a:cs typeface="GE SS Two Bold" panose="020A0503020102020204" pitchFamily="18" charset="-78"/>
              </a:rPr>
              <a:t> </a:t>
            </a:r>
            <a:endParaRPr lang="en-US" sz="1600" dirty="0">
              <a:solidFill>
                <a:srgbClr val="752D32"/>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11" name="Slide Number Placeholder 1">
            <a:extLst>
              <a:ext uri="{FF2B5EF4-FFF2-40B4-BE49-F238E27FC236}">
                <a16:creationId xmlns:a16="http://schemas.microsoft.com/office/drawing/2014/main" id="{632B1302-097F-491D-90EC-B863CC037168}"/>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0A77BE-54D4-4BB8-B931-944BB0CA0E7B}" type="slidenum">
              <a:rPr lang="en-US" smtClean="0"/>
              <a:pPr/>
              <a:t>12</a:t>
            </a:fld>
            <a:endParaRPr lang="en-US"/>
          </a:p>
        </p:txBody>
      </p:sp>
    </p:spTree>
    <p:extLst>
      <p:ext uri="{BB962C8B-B14F-4D97-AF65-F5344CB8AC3E}">
        <p14:creationId xmlns:p14="http://schemas.microsoft.com/office/powerpoint/2010/main" val="3746113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72D8918-9E7C-4B89-9241-271F29301E92}"/>
              </a:ext>
            </a:extLst>
          </p:cNvPr>
          <p:cNvSpPr/>
          <p:nvPr/>
        </p:nvSpPr>
        <p:spPr>
          <a:xfrm>
            <a:off x="701761" y="4207620"/>
            <a:ext cx="4815169" cy="1882857"/>
          </a:xfrm>
          <a:prstGeom prst="rect">
            <a:avLst/>
          </a:prstGeom>
          <a:solidFill>
            <a:srgbClr val="F2E7D6"/>
          </a:solidFill>
          <a:ln/>
        </p:spPr>
        <p:style>
          <a:lnRef idx="0">
            <a:schemeClr val="accent3"/>
          </a:lnRef>
          <a:fillRef idx="3">
            <a:schemeClr val="accent3"/>
          </a:fillRef>
          <a:effectRef idx="3">
            <a:schemeClr val="accent3"/>
          </a:effectRef>
          <a:fontRef idx="minor">
            <a:schemeClr val="lt1"/>
          </a:fontRef>
        </p:style>
        <p:txBody>
          <a:bodyPr rtlCol="0" anchor="ctr"/>
          <a:lstStyle/>
          <a:p>
            <a:pPr algn="ctr">
              <a:lnSpc>
                <a:spcPct val="150000"/>
              </a:lnSpc>
            </a:pPr>
            <a:r>
              <a:rPr lang="ar-EG" sz="1600" dirty="0">
                <a:solidFill>
                  <a:schemeClr val="tx1"/>
                </a:solidFill>
                <a:latin typeface="GE SS Two Bold" panose="020A0503020102020204" pitchFamily="18" charset="-78"/>
                <a:ea typeface="GE SS Two Bold" panose="020A0503020102020204" pitchFamily="18" charset="-78"/>
                <a:cs typeface="GE SS Two Bold" panose="020A0503020102020204" pitchFamily="18" charset="-78"/>
              </a:rPr>
              <a:t>هي تحسينات تدريجية في التقنيات القائمة، تفسَّر بالتغيرات في قوى العرض والطلب الاقتصادية، أي أنها أكثر ارتباطًا بالحياة الاقتصادية اليومية وتشكل حلقة الوصل الأساسية بين التكنولوجيا والاقتصاد.</a:t>
            </a:r>
            <a:endParaRPr lang="en-US" sz="1600" dirty="0">
              <a:solidFill>
                <a:schemeClr val="tx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 name="Rectangle 1">
            <a:extLst>
              <a:ext uri="{FF2B5EF4-FFF2-40B4-BE49-F238E27FC236}">
                <a16:creationId xmlns:a16="http://schemas.microsoft.com/office/drawing/2014/main" id="{1EC9816F-65B2-4DBB-B647-C1FCB769A259}"/>
              </a:ext>
            </a:extLst>
          </p:cNvPr>
          <p:cNvSpPr/>
          <p:nvPr/>
        </p:nvSpPr>
        <p:spPr>
          <a:xfrm>
            <a:off x="6538631" y="4207621"/>
            <a:ext cx="4815169" cy="1882856"/>
          </a:xfrm>
          <a:prstGeom prst="rect">
            <a:avLst/>
          </a:prstGeom>
          <a:solidFill>
            <a:srgbClr val="ECDCC4"/>
          </a:solidFill>
          <a:ln/>
        </p:spPr>
        <p:style>
          <a:lnRef idx="0">
            <a:schemeClr val="accent3"/>
          </a:lnRef>
          <a:fillRef idx="3">
            <a:schemeClr val="accent3"/>
          </a:fillRef>
          <a:effectRef idx="3">
            <a:schemeClr val="accent3"/>
          </a:effectRef>
          <a:fontRef idx="minor">
            <a:schemeClr val="lt1"/>
          </a:fontRef>
        </p:style>
        <p:txBody>
          <a:bodyPr rtlCol="0" anchor="ctr"/>
          <a:lstStyle/>
          <a:p>
            <a:pPr algn="ctr">
              <a:lnSpc>
                <a:spcPct val="150000"/>
              </a:lnSpc>
            </a:pPr>
            <a:r>
              <a:rPr lang="ar-EG" sz="1600" dirty="0">
                <a:solidFill>
                  <a:schemeClr val="tx1"/>
                </a:solidFill>
                <a:latin typeface="GE SS Two Bold" panose="020A0503020102020204" pitchFamily="18" charset="-78"/>
                <a:ea typeface="GE SS Two Bold" panose="020A0503020102020204" pitchFamily="18" charset="-78"/>
                <a:cs typeface="GE SS Two Bold" panose="020A0503020102020204" pitchFamily="18" charset="-78"/>
              </a:rPr>
              <a:t>هي تحولات تكنولوجية جذرية تنشأ عن تغيّر في معرفة الناس أو فهمهم، أو عن دمج جديد لأفكار كانت متباعدة في السابق، وتكون لها آثار كبيرة على العائد الهامشي للتحسينات اللاحقة</a:t>
            </a:r>
            <a:endParaRPr lang="en-US" sz="1600" dirty="0">
              <a:solidFill>
                <a:schemeClr val="tx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9" name="Arrow: Down 8">
            <a:extLst>
              <a:ext uri="{FF2B5EF4-FFF2-40B4-BE49-F238E27FC236}">
                <a16:creationId xmlns:a16="http://schemas.microsoft.com/office/drawing/2014/main" id="{44AC6A9D-6C22-45DD-B01D-53640467D3A7}"/>
              </a:ext>
            </a:extLst>
          </p:cNvPr>
          <p:cNvSpPr/>
          <p:nvPr/>
        </p:nvSpPr>
        <p:spPr>
          <a:xfrm>
            <a:off x="2652145" y="4114244"/>
            <a:ext cx="914400" cy="911905"/>
          </a:xfrm>
          <a:prstGeom prst="downArrow">
            <a:avLst/>
          </a:prstGeom>
          <a:solidFill>
            <a:srgbClr val="752D32"/>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5F98391D-B0DB-4A29-B604-729AE0131633}"/>
              </a:ext>
            </a:extLst>
          </p:cNvPr>
          <p:cNvSpPr/>
          <p:nvPr/>
        </p:nvSpPr>
        <p:spPr>
          <a:xfrm>
            <a:off x="8489014" y="4135550"/>
            <a:ext cx="914400" cy="911905"/>
          </a:xfrm>
          <a:prstGeom prst="downArrow">
            <a:avLst/>
          </a:prstGeom>
          <a:solidFill>
            <a:srgbClr val="752D32"/>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1527E75-DD0B-4458-8FAA-548F79B02E98}"/>
              </a:ext>
            </a:extLst>
          </p:cNvPr>
          <p:cNvSpPr/>
          <p:nvPr/>
        </p:nvSpPr>
        <p:spPr>
          <a:xfrm rot="16200000">
            <a:off x="5578286" y="-5658970"/>
            <a:ext cx="1035422" cy="12192000"/>
          </a:xfrm>
          <a:prstGeom prst="rect">
            <a:avLst/>
          </a:prstGeom>
          <a:solidFill>
            <a:srgbClr val="501F22"/>
          </a:solidFill>
          <a:ln>
            <a:solidFill>
              <a:srgbClr val="501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25521D4-C086-4784-A777-50186CDC84CD}"/>
              </a:ext>
            </a:extLst>
          </p:cNvPr>
          <p:cNvSpPr/>
          <p:nvPr/>
        </p:nvSpPr>
        <p:spPr>
          <a:xfrm>
            <a:off x="7663140" y="3112034"/>
            <a:ext cx="2566147" cy="774935"/>
          </a:xfrm>
          <a:prstGeom prst="rect">
            <a:avLst/>
          </a:prstGeom>
          <a:solidFill>
            <a:srgbClr val="752D32"/>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ar-EG" dirty="0">
                <a:latin typeface="GE SS Two Bold" panose="020A0503020102020204" pitchFamily="18" charset="-78"/>
                <a:ea typeface="GE SS Two Bold" panose="020A0503020102020204" pitchFamily="18" charset="-78"/>
                <a:cs typeface="GE SS Two Bold" panose="020A0503020102020204" pitchFamily="18" charset="-78"/>
              </a:rPr>
              <a:t>الابتكارات الكلية </a:t>
            </a:r>
            <a:endParaRPr lang="en-US" dirty="0">
              <a:latin typeface="GE SS Two Bold" panose="020A0503020102020204" pitchFamily="18" charset="-78"/>
              <a:ea typeface="GE SS Two Bold" panose="020A0503020102020204" pitchFamily="18" charset="-78"/>
              <a:cs typeface="GE SS Two Bold" panose="020A0503020102020204" pitchFamily="18" charset="-78"/>
            </a:endParaRPr>
          </a:p>
          <a:p>
            <a:pPr algn="ctr"/>
            <a:r>
              <a:rPr lang="en-US" dirty="0">
                <a:ea typeface="GE SS Two Bold" panose="020A0503020102020204" pitchFamily="18" charset="-78"/>
                <a:cs typeface="GE SS Two Bold" panose="020A0503020102020204" pitchFamily="18" charset="-78"/>
              </a:rPr>
              <a:t>Macro Inventions</a:t>
            </a:r>
            <a:endParaRPr lang="ar-EG" dirty="0">
              <a:ea typeface="GE SS Two Bold" panose="020A0503020102020204" pitchFamily="18" charset="-78"/>
              <a:cs typeface="GE SS Two Bold" panose="020A0503020102020204" pitchFamily="18" charset="-78"/>
            </a:endParaRPr>
          </a:p>
        </p:txBody>
      </p:sp>
      <p:sp>
        <p:nvSpPr>
          <p:cNvPr id="8" name="Rectangle 7">
            <a:extLst>
              <a:ext uri="{FF2B5EF4-FFF2-40B4-BE49-F238E27FC236}">
                <a16:creationId xmlns:a16="http://schemas.microsoft.com/office/drawing/2014/main" id="{95EEA497-C6C5-4760-84A9-7E4510409291}"/>
              </a:ext>
            </a:extLst>
          </p:cNvPr>
          <p:cNvSpPr/>
          <p:nvPr/>
        </p:nvSpPr>
        <p:spPr>
          <a:xfrm>
            <a:off x="1730460" y="3101914"/>
            <a:ext cx="2757769" cy="774935"/>
          </a:xfrm>
          <a:prstGeom prst="rect">
            <a:avLst/>
          </a:prstGeom>
          <a:solidFill>
            <a:srgbClr val="752D32"/>
          </a:solidFill>
          <a:ln>
            <a:solidFill>
              <a:srgbClr val="963A4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ar-EG" dirty="0">
                <a:latin typeface="GE SS Two Bold" panose="020A0503020102020204" pitchFamily="18" charset="-78"/>
                <a:ea typeface="GE SS Two Bold" panose="020A0503020102020204" pitchFamily="18" charset="-78"/>
                <a:cs typeface="GE SS Two Bold" panose="020A0503020102020204" pitchFamily="18" charset="-78"/>
              </a:rPr>
              <a:t>الابتكارات الجزئية</a:t>
            </a:r>
          </a:p>
          <a:p>
            <a:pPr algn="ctr"/>
            <a:r>
              <a:rPr lang="en-US" dirty="0">
                <a:ea typeface="GE SS Two Bold" panose="020A0503020102020204" pitchFamily="18" charset="-78"/>
                <a:cs typeface="GE SS Two Bold" panose="020A0503020102020204" pitchFamily="18" charset="-78"/>
              </a:rPr>
              <a:t>Micro Inventions</a:t>
            </a:r>
          </a:p>
        </p:txBody>
      </p:sp>
      <p:sp>
        <p:nvSpPr>
          <p:cNvPr id="11" name="TextBox 10">
            <a:extLst>
              <a:ext uri="{FF2B5EF4-FFF2-40B4-BE49-F238E27FC236}">
                <a16:creationId xmlns:a16="http://schemas.microsoft.com/office/drawing/2014/main" id="{074306EA-584D-4FC6-B773-EC9364800815}"/>
              </a:ext>
            </a:extLst>
          </p:cNvPr>
          <p:cNvSpPr txBox="1"/>
          <p:nvPr/>
        </p:nvSpPr>
        <p:spPr>
          <a:xfrm>
            <a:off x="3109351" y="340654"/>
            <a:ext cx="8806701" cy="461665"/>
          </a:xfrm>
          <a:prstGeom prst="rect">
            <a:avLst/>
          </a:prstGeom>
          <a:noFill/>
        </p:spPr>
        <p:txBody>
          <a:bodyPr wrap="square" rtlCol="0">
            <a:spAutoFit/>
          </a:bodyPr>
          <a:lstStyle/>
          <a:p>
            <a:pPr marL="342900" indent="-342900" algn="r" rtl="1">
              <a:buFont typeface="Arial" panose="020B0604020202020204" pitchFamily="34" charset="0"/>
              <a:buChar char="•"/>
            </a:pPr>
            <a:r>
              <a:rPr lang="ar-EG"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الابتكارات الكلية والجزئية:</a:t>
            </a:r>
            <a:endParaRPr lang="en-US"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12" name="Slide Number Placeholder 11">
            <a:extLst>
              <a:ext uri="{FF2B5EF4-FFF2-40B4-BE49-F238E27FC236}">
                <a16:creationId xmlns:a16="http://schemas.microsoft.com/office/drawing/2014/main" id="{B461C097-DF56-4FB7-B208-94890226F0D1}"/>
              </a:ext>
            </a:extLst>
          </p:cNvPr>
          <p:cNvSpPr>
            <a:spLocks noGrp="1"/>
          </p:cNvSpPr>
          <p:nvPr>
            <p:ph type="sldNum" sz="quarter" idx="12"/>
          </p:nvPr>
        </p:nvSpPr>
        <p:spPr/>
        <p:txBody>
          <a:bodyPr/>
          <a:lstStyle/>
          <a:p>
            <a:fld id="{970A77BE-54D4-4BB8-B931-944BB0CA0E7B}" type="slidenum">
              <a:rPr lang="en-US" smtClean="0"/>
              <a:t>13</a:t>
            </a:fld>
            <a:endParaRPr lang="en-US" dirty="0"/>
          </a:p>
        </p:txBody>
      </p:sp>
      <p:sp>
        <p:nvSpPr>
          <p:cNvPr id="13" name="Rectangle 12">
            <a:extLst>
              <a:ext uri="{FF2B5EF4-FFF2-40B4-BE49-F238E27FC236}">
                <a16:creationId xmlns:a16="http://schemas.microsoft.com/office/drawing/2014/main" id="{9CA20F76-7D55-471D-9B5A-CA6219271D3B}"/>
              </a:ext>
            </a:extLst>
          </p:cNvPr>
          <p:cNvSpPr/>
          <p:nvPr/>
        </p:nvSpPr>
        <p:spPr>
          <a:xfrm>
            <a:off x="215153" y="1032874"/>
            <a:ext cx="11835369" cy="1524007"/>
          </a:xfrm>
          <a:prstGeom prst="rect">
            <a:avLst/>
          </a:prstGeom>
        </p:spPr>
        <p:txBody>
          <a:bodyPr wrap="square">
            <a:spAutoFit/>
          </a:bodyPr>
          <a:lstStyle/>
          <a:p>
            <a:pPr algn="just" rtl="1">
              <a:lnSpc>
                <a:spcPct val="150000"/>
              </a:lnSpc>
            </a:pPr>
            <a:r>
              <a:rPr lang="ar-EG" sz="1600" dirty="0">
                <a:latin typeface="GE SS Two Bold" panose="020A0503020102020204" pitchFamily="18" charset="-78"/>
                <a:ea typeface="GE SS Two Bold" panose="020A0503020102020204" pitchFamily="18" charset="-78"/>
                <a:cs typeface="GE SS Two Bold" panose="020A0503020102020204" pitchFamily="18" charset="-78"/>
              </a:rPr>
              <a:t>كانت الأفكار السابقة على موكير تُرى في الثورة الصناعية تحولاً هيكلياً من القطاعات الزراعية للقطاعات غير الزراعية وتسارعاً تدريجياً نحو مسار ثابت من النمو ولكنه غير لافت.</a:t>
            </a:r>
          </a:p>
          <a:p>
            <a:pPr algn="just" rtl="1">
              <a:lnSpc>
                <a:spcPct val="150000"/>
              </a:lnSpc>
            </a:pPr>
            <a:r>
              <a:rPr lang="ar-EG" sz="1600" dirty="0">
                <a:latin typeface="GE SS Two Bold" panose="020A0503020102020204" pitchFamily="18" charset="-78"/>
                <a:ea typeface="GE SS Two Bold" panose="020A0503020102020204" pitchFamily="18" charset="-78"/>
                <a:cs typeface="GE SS Two Bold" panose="020A0503020102020204" pitchFamily="18" charset="-78"/>
              </a:rPr>
              <a:t>اتخذ موكير منظورًا مختلفًا؛ إذ أعاد صياغة النقاش بجعل </a:t>
            </a:r>
            <a:r>
              <a:rPr lang="ar-EG" sz="1600" b="1" dirty="0">
                <a:latin typeface="GE SS Two Bold" panose="020A0503020102020204" pitchFamily="18" charset="-78"/>
                <a:ea typeface="GE SS Two Bold" panose="020A0503020102020204" pitchFamily="18" charset="-78"/>
                <a:cs typeface="GE SS Two Bold" panose="020A0503020102020204" pitchFamily="18" charset="-78"/>
              </a:rPr>
              <a:t>أثر التغيّر التكنولوجي على النمو</a:t>
            </a:r>
            <a:r>
              <a:rPr lang="ar-EG" sz="1600" dirty="0">
                <a:latin typeface="GE SS Two Bold" panose="020A0503020102020204" pitchFamily="18" charset="-78"/>
                <a:ea typeface="GE SS Two Bold" panose="020A0503020102020204" pitchFamily="18" charset="-78"/>
                <a:cs typeface="GE SS Two Bold" panose="020A0503020102020204" pitchFamily="18" charset="-78"/>
              </a:rPr>
              <a:t> في مركز التحليل. ومن خلال تتبّع الاختراعات والابتكارات التي غيّرت المجتمع في الصين واليونان وروما القديمة، خلص إلى أن </a:t>
            </a:r>
            <a:r>
              <a:rPr lang="ar-EG" sz="1600" b="1" dirty="0">
                <a:latin typeface="GE SS Two Bold" panose="020A0503020102020204" pitchFamily="18" charset="-78"/>
                <a:ea typeface="GE SS Two Bold" panose="020A0503020102020204" pitchFamily="18" charset="-78"/>
                <a:cs typeface="GE SS Two Bold" panose="020A0503020102020204" pitchFamily="18" charset="-78"/>
              </a:rPr>
              <a:t>التكنولوجيا فشلت تاريخيًا في توليد النمو</a:t>
            </a:r>
            <a:r>
              <a:rPr lang="ar-EG" sz="1600" dirty="0">
                <a:latin typeface="GE SS Two Bold" panose="020A0503020102020204" pitchFamily="18" charset="-78"/>
                <a:ea typeface="GE SS Two Bold" panose="020A0503020102020204" pitchFamily="18" charset="-78"/>
                <a:cs typeface="GE SS Two Bold" panose="020A0503020102020204" pitchFamily="18" charset="-78"/>
              </a:rPr>
              <a:t> لأنها كانت تقوم على معرفة محدودة بكيفية عمل التقنيات وأسباب فعاليتها.</a:t>
            </a:r>
          </a:p>
          <a:p>
            <a:pPr algn="r" rtl="1">
              <a:lnSpc>
                <a:spcPct val="150000"/>
              </a:lnSpc>
            </a:pPr>
            <a:r>
              <a:rPr lang="ar-EG" sz="1600" dirty="0">
                <a:latin typeface="GE SS Two Bold" panose="020A0503020102020204" pitchFamily="18" charset="-78"/>
                <a:ea typeface="GE SS Two Bold" panose="020A0503020102020204" pitchFamily="18" charset="-78"/>
                <a:cs typeface="GE SS Two Bold" panose="020A0503020102020204" pitchFamily="18" charset="-78"/>
              </a:rPr>
              <a:t>ولشرح سبب فشل التكنولوجيا تاريخيًا في تحقيق نمو مستدام، ميّز موكير بين </a:t>
            </a:r>
            <a:r>
              <a:rPr lang="ar-EG" sz="1600" b="1" dirty="0">
                <a:latin typeface="GE SS Two Bold" panose="020A0503020102020204" pitchFamily="18" charset="-78"/>
                <a:ea typeface="GE SS Two Bold" panose="020A0503020102020204" pitchFamily="18" charset="-78"/>
                <a:cs typeface="GE SS Two Bold" panose="020A0503020102020204" pitchFamily="18" charset="-78"/>
              </a:rPr>
              <a:t>الاختراقات الكبرى</a:t>
            </a:r>
            <a:r>
              <a:rPr lang="ar-EG" sz="1600" dirty="0">
                <a:latin typeface="GE SS Two Bold" panose="020A0503020102020204" pitchFamily="18" charset="-78"/>
                <a:ea typeface="GE SS Two Bold" panose="020A0503020102020204" pitchFamily="18" charset="-78"/>
                <a:cs typeface="GE SS Two Bold" panose="020A0503020102020204" pitchFamily="18" charset="-78"/>
              </a:rPr>
              <a:t> (“الابتكارات الكلية”) و</a:t>
            </a:r>
            <a:r>
              <a:rPr lang="ar-EG" sz="1600" b="1" dirty="0">
                <a:latin typeface="GE SS Two Bold" panose="020A0503020102020204" pitchFamily="18" charset="-78"/>
                <a:ea typeface="GE SS Two Bold" panose="020A0503020102020204" pitchFamily="18" charset="-78"/>
                <a:cs typeface="GE SS Two Bold" panose="020A0503020102020204" pitchFamily="18" charset="-78"/>
              </a:rPr>
              <a:t>التحسينات التدريجية</a:t>
            </a:r>
            <a:r>
              <a:rPr lang="ar-EG" sz="1600" dirty="0">
                <a:latin typeface="GE SS Two Bold" panose="020A0503020102020204" pitchFamily="18" charset="-78"/>
                <a:ea typeface="GE SS Two Bold" panose="020A0503020102020204" pitchFamily="18" charset="-78"/>
                <a:cs typeface="GE SS Two Bold" panose="020A0503020102020204" pitchFamily="18" charset="-78"/>
              </a:rPr>
              <a:t> (“الابتكارات الجزئية”).</a:t>
            </a:r>
          </a:p>
        </p:txBody>
      </p:sp>
    </p:spTree>
    <p:extLst>
      <p:ext uri="{BB962C8B-B14F-4D97-AF65-F5344CB8AC3E}">
        <p14:creationId xmlns:p14="http://schemas.microsoft.com/office/powerpoint/2010/main" val="2286951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6FCF18-7E20-4F02-9B8B-1E6E52523DA4}"/>
              </a:ext>
            </a:extLst>
          </p:cNvPr>
          <p:cNvSpPr/>
          <p:nvPr/>
        </p:nvSpPr>
        <p:spPr>
          <a:xfrm rot="16200000">
            <a:off x="5564842" y="-5564842"/>
            <a:ext cx="1062316" cy="12192000"/>
          </a:xfrm>
          <a:prstGeom prst="rect">
            <a:avLst/>
          </a:prstGeom>
          <a:solidFill>
            <a:srgbClr val="501F22"/>
          </a:solidFill>
          <a:ln>
            <a:solidFill>
              <a:srgbClr val="501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553E4E2-267E-4936-94BB-9C9667DBBF8C}"/>
              </a:ext>
            </a:extLst>
          </p:cNvPr>
          <p:cNvSpPr txBox="1"/>
          <p:nvPr/>
        </p:nvSpPr>
        <p:spPr>
          <a:xfrm>
            <a:off x="4368054" y="300325"/>
            <a:ext cx="7436224" cy="461665"/>
          </a:xfrm>
          <a:prstGeom prst="rect">
            <a:avLst/>
          </a:prstGeom>
          <a:noFill/>
        </p:spPr>
        <p:txBody>
          <a:bodyPr wrap="square" rtlCol="0">
            <a:spAutoFit/>
          </a:bodyPr>
          <a:lstStyle/>
          <a:p>
            <a:pPr marL="342900" indent="-342900" algn="r" rtl="1">
              <a:buFont typeface="Arial" panose="020B0604020202020204" pitchFamily="34" charset="0"/>
              <a:buChar char="•"/>
            </a:pPr>
            <a:r>
              <a:rPr lang="ar-EG"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الابتكارات الكلية والجزئية:</a:t>
            </a:r>
            <a:endParaRPr lang="en-US"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 name="Slide Number Placeholder 1">
            <a:extLst>
              <a:ext uri="{FF2B5EF4-FFF2-40B4-BE49-F238E27FC236}">
                <a16:creationId xmlns:a16="http://schemas.microsoft.com/office/drawing/2014/main" id="{750A27D3-4FAB-4005-8614-A02F6121D0CC}"/>
              </a:ext>
            </a:extLst>
          </p:cNvPr>
          <p:cNvSpPr>
            <a:spLocks noGrp="1"/>
          </p:cNvSpPr>
          <p:nvPr>
            <p:ph type="sldNum" sz="quarter" idx="12"/>
          </p:nvPr>
        </p:nvSpPr>
        <p:spPr/>
        <p:txBody>
          <a:bodyPr/>
          <a:lstStyle/>
          <a:p>
            <a:fld id="{970A77BE-54D4-4BB8-B931-944BB0CA0E7B}" type="slidenum">
              <a:rPr lang="en-US" smtClean="0"/>
              <a:t>14</a:t>
            </a:fld>
            <a:endParaRPr lang="en-US"/>
          </a:p>
        </p:txBody>
      </p:sp>
      <p:sp>
        <p:nvSpPr>
          <p:cNvPr id="3" name="Rectangle 2">
            <a:extLst>
              <a:ext uri="{FF2B5EF4-FFF2-40B4-BE49-F238E27FC236}">
                <a16:creationId xmlns:a16="http://schemas.microsoft.com/office/drawing/2014/main" id="{29E065DD-CA57-4BE7-A24F-BB8B399260FB}"/>
              </a:ext>
            </a:extLst>
          </p:cNvPr>
          <p:cNvSpPr/>
          <p:nvPr/>
        </p:nvSpPr>
        <p:spPr>
          <a:xfrm>
            <a:off x="614082" y="1193623"/>
            <a:ext cx="10963836" cy="4524315"/>
          </a:xfrm>
          <a:prstGeom prst="rect">
            <a:avLst/>
          </a:prstGeom>
        </p:spPr>
        <p:txBody>
          <a:bodyPr wrap="square">
            <a:spAutoFit/>
          </a:bodyPr>
          <a:lstStyle/>
          <a:p>
            <a:pPr algn="just" rtl="1">
              <a:lnSpc>
                <a:spcPct val="150000"/>
              </a:lnSpc>
            </a:pPr>
            <a:r>
              <a:rPr lang="ar-EG" sz="1600" dirty="0">
                <a:latin typeface="GE SS Two Bold" panose="020A0503020102020204" pitchFamily="18" charset="-78"/>
                <a:ea typeface="GE SS Two Bold" panose="020A0503020102020204" pitchFamily="18" charset="-78"/>
                <a:cs typeface="GE SS Two Bold" panose="020A0503020102020204" pitchFamily="18" charset="-78"/>
              </a:rPr>
              <a:t>وعلى الرغم من أن </a:t>
            </a:r>
            <a:r>
              <a:rPr lang="ar-EG" sz="1600" b="1" dirty="0">
                <a:latin typeface="GE SS Two Bold" panose="020A0503020102020204" pitchFamily="18" charset="-78"/>
                <a:ea typeface="GE SS Two Bold" panose="020A0503020102020204" pitchFamily="18" charset="-78"/>
                <a:cs typeface="GE SS Two Bold" panose="020A0503020102020204" pitchFamily="18" charset="-78"/>
              </a:rPr>
              <a:t>الابتكارات الكلية</a:t>
            </a:r>
            <a:r>
              <a:rPr lang="ar-EG" sz="1600" dirty="0">
                <a:latin typeface="GE SS Two Bold" panose="020A0503020102020204" pitchFamily="18" charset="-78"/>
                <a:ea typeface="GE SS Two Bold" panose="020A0503020102020204" pitchFamily="18" charset="-78"/>
                <a:cs typeface="GE SS Two Bold" panose="020A0503020102020204" pitchFamily="18" charset="-78"/>
              </a:rPr>
              <a:t> لم تكن جديدة في التاريخ — مثل اختراع </a:t>
            </a:r>
            <a:r>
              <a:rPr lang="ar-EG" sz="1600" b="1" dirty="0">
                <a:latin typeface="GE SS Two Bold" panose="020A0503020102020204" pitchFamily="18" charset="-78"/>
                <a:ea typeface="GE SS Two Bold" panose="020A0503020102020204" pitchFamily="18" charset="-78"/>
                <a:cs typeface="GE SS Two Bold" panose="020A0503020102020204" pitchFamily="18" charset="-78"/>
              </a:rPr>
              <a:t>الطاحونة الهوائية</a:t>
            </a:r>
            <a:r>
              <a:rPr lang="ar-EG" sz="1600" dirty="0">
                <a:latin typeface="GE SS Two Bold" panose="020A0503020102020204" pitchFamily="18" charset="-78"/>
                <a:ea typeface="GE SS Two Bold" panose="020A0503020102020204" pitchFamily="18" charset="-78"/>
                <a:cs typeface="GE SS Two Bold" panose="020A0503020102020204" pitchFamily="18" charset="-78"/>
              </a:rPr>
              <a:t> أو </a:t>
            </a:r>
            <a:r>
              <a:rPr lang="ar-EG" sz="1600" b="1" dirty="0">
                <a:latin typeface="GE SS Two Bold" panose="020A0503020102020204" pitchFamily="18" charset="-78"/>
                <a:ea typeface="GE SS Two Bold" panose="020A0503020102020204" pitchFamily="18" charset="-78"/>
                <a:cs typeface="GE SS Two Bold" panose="020A0503020102020204" pitchFamily="18" charset="-78"/>
              </a:rPr>
              <a:t>المطبعة</a:t>
            </a:r>
            <a:r>
              <a:rPr lang="ar-EG" sz="1600" dirty="0">
                <a:latin typeface="GE SS Two Bold" panose="020A0503020102020204" pitchFamily="18" charset="-78"/>
                <a:ea typeface="GE SS Two Bold" panose="020A0503020102020204" pitchFamily="18" charset="-78"/>
                <a:cs typeface="GE SS Two Bold" panose="020A0503020102020204" pitchFamily="18" charset="-78"/>
              </a:rPr>
              <a:t> أو </a:t>
            </a:r>
            <a:r>
              <a:rPr lang="ar-EG" sz="1600" b="1" dirty="0">
                <a:latin typeface="GE SS Two Bold" panose="020A0503020102020204" pitchFamily="18" charset="-78"/>
                <a:ea typeface="GE SS Two Bold" panose="020A0503020102020204" pitchFamily="18" charset="-78"/>
                <a:cs typeface="GE SS Two Bold" panose="020A0503020102020204" pitchFamily="18" charset="-78"/>
              </a:rPr>
              <a:t>الساعة الميكانيكية ذات الوزن</a:t>
            </a:r>
            <a:r>
              <a:rPr lang="ar-EG" sz="1600" dirty="0">
                <a:latin typeface="GE SS Two Bold" panose="020A0503020102020204" pitchFamily="18" charset="-78"/>
                <a:ea typeface="GE SS Two Bold" panose="020A0503020102020204" pitchFamily="18" charset="-78"/>
                <a:cs typeface="GE SS Two Bold" panose="020A0503020102020204" pitchFamily="18" charset="-78"/>
              </a:rPr>
              <a:t> — فإنها كانت تظهر على نحو متقطع، ولم تولّد سلسلة تراكمية من الابتكارات الجزئية التي تدعم التقنيات الجديدة. وبالمثل، فإن تراكم الابتكارات الجزئية قاد إلى تحسينات متتابعة، لكنها كانت سرعان ما تصطدم بعوائد متناقصة في غياب أفكار جديدة وأكثر تجريدًا توسّع آفاق الابتكار.</a:t>
            </a:r>
          </a:p>
          <a:p>
            <a:pPr algn="just" rtl="1">
              <a:lnSpc>
                <a:spcPct val="150000"/>
              </a:lnSpc>
            </a:pPr>
            <a:endParaRPr lang="ar-EG" sz="1600" dirty="0">
              <a:latin typeface="GE SS Two Bold" panose="020A0503020102020204" pitchFamily="18" charset="-78"/>
              <a:ea typeface="GE SS Two Bold" panose="020A0503020102020204" pitchFamily="18" charset="-78"/>
              <a:cs typeface="GE SS Two Bold" panose="020A0503020102020204" pitchFamily="18" charset="-78"/>
            </a:endParaRPr>
          </a:p>
          <a:p>
            <a:pPr algn="just" rtl="1">
              <a:lnSpc>
                <a:spcPct val="150000"/>
              </a:lnSpc>
            </a:pPr>
            <a:r>
              <a:rPr lang="ar-EG" sz="1600" dirty="0">
                <a:latin typeface="GE SS Two Bold" panose="020A0503020102020204" pitchFamily="18" charset="-78"/>
                <a:ea typeface="GE SS Two Bold" panose="020A0503020102020204" pitchFamily="18" charset="-78"/>
                <a:cs typeface="GE SS Two Bold" panose="020A0503020102020204" pitchFamily="18" charset="-78"/>
              </a:rPr>
              <a:t>وبالتالي, فإن </a:t>
            </a:r>
            <a:r>
              <a:rPr lang="ar-EG" sz="1600" b="1" dirty="0">
                <a:latin typeface="GE SS Two Bold" panose="020A0503020102020204" pitchFamily="18" charset="-78"/>
                <a:ea typeface="GE SS Two Bold" panose="020A0503020102020204" pitchFamily="18" charset="-78"/>
                <a:cs typeface="GE SS Two Bold" panose="020A0503020102020204" pitchFamily="18" charset="-78"/>
              </a:rPr>
              <a:t>غياب حلقة التغذية المرتدة الإيجابية </a:t>
            </a:r>
            <a:r>
              <a:rPr lang="ar-EG" sz="1600" dirty="0">
                <a:latin typeface="GE SS Two Bold" panose="020A0503020102020204" pitchFamily="18" charset="-78"/>
                <a:ea typeface="GE SS Two Bold" panose="020A0503020102020204" pitchFamily="18" charset="-78"/>
                <a:cs typeface="GE SS Two Bold" panose="020A0503020102020204" pitchFamily="18" charset="-78"/>
              </a:rPr>
              <a:t>بين الابتكارات الكلية والجزئية يعني أن حتى التحوّلات التكنولوجية الكبرى كانت تنتهي دائمًا عند </a:t>
            </a:r>
            <a:r>
              <a:rPr lang="ar-EG" sz="1600" b="1" dirty="0">
                <a:latin typeface="GE SS Two Bold" panose="020A0503020102020204" pitchFamily="18" charset="-78"/>
                <a:ea typeface="GE SS Two Bold" panose="020A0503020102020204" pitchFamily="18" charset="-78"/>
                <a:cs typeface="GE SS Two Bold" panose="020A0503020102020204" pitchFamily="18" charset="-78"/>
              </a:rPr>
              <a:t>قمة تكنولوجية جديدة</a:t>
            </a:r>
            <a:r>
              <a:rPr lang="ar-EG" sz="1600" dirty="0">
                <a:latin typeface="GE SS Two Bold" panose="020A0503020102020204" pitchFamily="18" charset="-78"/>
                <a:ea typeface="GE SS Two Bold" panose="020A0503020102020204" pitchFamily="18" charset="-78"/>
                <a:cs typeface="GE SS Two Bold" panose="020A0503020102020204" pitchFamily="18" charset="-78"/>
              </a:rPr>
              <a:t> دون تراكم حقيقي. وبينما كانت فترات التغيّر التكنولوجي السريع أحيانًا تشبه المراحل الأولى من الثورة الصناعية أو “الانطلاقة”، فإن الابتكارات الجديدة لم تكن تراكم ما يكفي من التفاعل المتبادل لإحداث نمو مطرد — أي طفرة في النشاط الاقتصادي تدوم لأكثر من بضعة عقود.</a:t>
            </a:r>
          </a:p>
          <a:p>
            <a:pPr algn="just" rtl="1">
              <a:lnSpc>
                <a:spcPct val="150000"/>
              </a:lnSpc>
            </a:pPr>
            <a:endParaRPr lang="ar-EG" sz="1600" dirty="0">
              <a:latin typeface="GE SS Two Bold" panose="020A0503020102020204" pitchFamily="18" charset="-78"/>
              <a:ea typeface="GE SS Two Bold" panose="020A0503020102020204" pitchFamily="18" charset="-78"/>
              <a:cs typeface="GE SS Two Bold" panose="020A0503020102020204" pitchFamily="18" charset="-78"/>
            </a:endParaRPr>
          </a:p>
          <a:p>
            <a:pPr algn="just" rtl="1">
              <a:lnSpc>
                <a:spcPct val="150000"/>
              </a:lnSpc>
            </a:pPr>
            <a:r>
              <a:rPr lang="ar-EG" sz="1600" dirty="0">
                <a:latin typeface="GE SS Two Bold" panose="020A0503020102020204" pitchFamily="18" charset="-78"/>
                <a:ea typeface="GE SS Two Bold" panose="020A0503020102020204" pitchFamily="18" charset="-78"/>
                <a:cs typeface="GE SS Two Bold" panose="020A0503020102020204" pitchFamily="18" charset="-78"/>
              </a:rPr>
              <a:t>وهكذا، كان </a:t>
            </a:r>
            <a:r>
              <a:rPr lang="ar-EG" sz="1600" b="1" dirty="0">
                <a:latin typeface="GE SS Two Bold" panose="020A0503020102020204" pitchFamily="18" charset="-78"/>
                <a:ea typeface="GE SS Two Bold" panose="020A0503020102020204" pitchFamily="18" charset="-78"/>
                <a:cs typeface="GE SS Two Bold" panose="020A0503020102020204" pitchFamily="18" charset="-78"/>
              </a:rPr>
              <a:t>التقدّم التكنولوجي قبل الثورة الصناعية</a:t>
            </a:r>
            <a:r>
              <a:rPr lang="ar-EG" sz="1600" dirty="0">
                <a:latin typeface="GE SS Two Bold" panose="020A0503020102020204" pitchFamily="18" charset="-78"/>
                <a:ea typeface="GE SS Two Bold" panose="020A0503020102020204" pitchFamily="18" charset="-78"/>
                <a:cs typeface="GE SS Two Bold" panose="020A0503020102020204" pitchFamily="18" charset="-78"/>
              </a:rPr>
              <a:t> مختلفًا تمامًا عما حدث بعدها, ومن خلال هذا التصوّر حدد موكير الشروط السابقة لحدوث نمو اقتصادي مُطرد والتي جعل (التطور المتزامن للعلم والتكنولوجيا) على رأسها. وكان الحدث الذي سمح ببدء هذا التحول هو </a:t>
            </a:r>
            <a:r>
              <a:rPr lang="ar-EG" sz="1600" b="1" dirty="0">
                <a:latin typeface="GE SS Two Bold" panose="020A0503020102020204" pitchFamily="18" charset="-78"/>
                <a:ea typeface="GE SS Two Bold" panose="020A0503020102020204" pitchFamily="18" charset="-78"/>
                <a:cs typeface="GE SS Two Bold" panose="020A0503020102020204" pitchFamily="18" charset="-78"/>
              </a:rPr>
              <a:t>عصر التنوير وبشكل أخص </a:t>
            </a:r>
            <a:r>
              <a:rPr lang="ar-EG" sz="1600" dirty="0">
                <a:latin typeface="GE SS Two Bold" panose="020A0503020102020204" pitchFamily="18" charset="-78"/>
                <a:ea typeface="GE SS Two Bold" panose="020A0503020102020204" pitchFamily="18" charset="-78"/>
                <a:cs typeface="GE SS Two Bold" panose="020A0503020102020204" pitchFamily="18" charset="-78"/>
              </a:rPr>
              <a:t> (</a:t>
            </a:r>
            <a:r>
              <a:rPr lang="ar-EG" sz="1600" b="1" dirty="0">
                <a:latin typeface="GE SS Two Bold" panose="020A0503020102020204" pitchFamily="18" charset="-78"/>
                <a:ea typeface="GE SS Two Bold" panose="020A0503020102020204" pitchFamily="18" charset="-78"/>
                <a:cs typeface="GE SS Two Bold" panose="020A0503020102020204" pitchFamily="18" charset="-78"/>
              </a:rPr>
              <a:t>اتساع نطاق المعرفة النافعة)</a:t>
            </a:r>
            <a:r>
              <a:rPr lang="ar-EG" sz="1600" dirty="0">
                <a:latin typeface="GE SS Two Bold" panose="020A0503020102020204" pitchFamily="18" charset="-78"/>
                <a:ea typeface="GE SS Two Bold" panose="020A0503020102020204" pitchFamily="18" charset="-78"/>
                <a:cs typeface="GE SS Two Bold" panose="020A0503020102020204" pitchFamily="18" charset="-78"/>
              </a:rPr>
              <a:t> — وهو مصطلح قدّمه كوزنتس (1965) — حتى أصبحت هذه المعرفة قوية بما يكفي لكسر حالة الركود الطويلة الأمد.</a:t>
            </a:r>
          </a:p>
          <a:p>
            <a:pPr algn="just" rtl="1">
              <a:lnSpc>
                <a:spcPct val="150000"/>
              </a:lnSpc>
            </a:pPr>
            <a:endParaRPr lang="ar-EG" sz="1600" dirty="0">
              <a:latin typeface="GE SS Two Bold" panose="020A0503020102020204" pitchFamily="18" charset="-78"/>
              <a:ea typeface="GE SS Two Bold" panose="020A0503020102020204" pitchFamily="18" charset="-78"/>
              <a:cs typeface="GE SS Two Bold" panose="020A0503020102020204" pitchFamily="18" charset="-78"/>
            </a:endParaRPr>
          </a:p>
        </p:txBody>
      </p:sp>
    </p:spTree>
    <p:extLst>
      <p:ext uri="{BB962C8B-B14F-4D97-AF65-F5344CB8AC3E}">
        <p14:creationId xmlns:p14="http://schemas.microsoft.com/office/powerpoint/2010/main" val="2470211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C97378-8E79-4271-AE20-EDC11E395845}"/>
              </a:ext>
            </a:extLst>
          </p:cNvPr>
          <p:cNvSpPr/>
          <p:nvPr/>
        </p:nvSpPr>
        <p:spPr>
          <a:xfrm>
            <a:off x="521908" y="998505"/>
            <a:ext cx="11347083" cy="5601533"/>
          </a:xfrm>
          <a:prstGeom prst="rect">
            <a:avLst/>
          </a:prstGeom>
        </p:spPr>
        <p:txBody>
          <a:bodyPr wrap="square">
            <a:spAutoFit/>
          </a:bodyPr>
          <a:lstStyle/>
          <a:p>
            <a:pPr algn="r" rtl="1">
              <a:lnSpc>
                <a:spcPct val="150000"/>
              </a:lnSpc>
            </a:pPr>
            <a:r>
              <a:rPr lang="ar-EG" sz="1600" dirty="0">
                <a:latin typeface="GE SS Two Bold" panose="020A0503020102020204" pitchFamily="18" charset="-78"/>
                <a:ea typeface="GE SS Two Bold" panose="020A0503020102020204" pitchFamily="18" charset="-78"/>
                <a:cs typeface="GE SS Two Bold" panose="020A0503020102020204" pitchFamily="18" charset="-78"/>
              </a:rPr>
              <a:t>وكان موكير يرى أن المعرفة ذات النفع نوعان:</a:t>
            </a:r>
          </a:p>
          <a:p>
            <a:pPr algn="r" rtl="1">
              <a:lnSpc>
                <a:spcPct val="150000"/>
              </a:lnSpc>
            </a:pPr>
            <a:endParaRPr lang="ar-EG" sz="1600" dirty="0">
              <a:latin typeface="GE SS Two Bold" panose="020A0503020102020204" pitchFamily="18" charset="-78"/>
              <a:ea typeface="GE SS Two Bold" panose="020A0503020102020204" pitchFamily="18" charset="-78"/>
              <a:cs typeface="GE SS Two Bold" panose="020A0503020102020204" pitchFamily="18" charset="-78"/>
            </a:endParaRPr>
          </a:p>
          <a:p>
            <a:pPr algn="r" rtl="1">
              <a:lnSpc>
                <a:spcPct val="150000"/>
              </a:lnSpc>
            </a:pPr>
            <a:endParaRPr lang="ar-EG" sz="1600" dirty="0">
              <a:latin typeface="GE SS Two Bold" panose="020A0503020102020204" pitchFamily="18" charset="-78"/>
              <a:ea typeface="GE SS Two Bold" panose="020A0503020102020204" pitchFamily="18" charset="-78"/>
              <a:cs typeface="GE SS Two Bold" panose="020A0503020102020204" pitchFamily="18" charset="-78"/>
            </a:endParaRPr>
          </a:p>
          <a:p>
            <a:pPr algn="r" rtl="1">
              <a:lnSpc>
                <a:spcPct val="150000"/>
              </a:lnSpc>
            </a:pPr>
            <a:endParaRPr lang="ar-EG" sz="1600" dirty="0">
              <a:latin typeface="GE SS Two Bold" panose="020A0503020102020204" pitchFamily="18" charset="-78"/>
              <a:ea typeface="GE SS Two Bold" panose="020A0503020102020204" pitchFamily="18" charset="-78"/>
              <a:cs typeface="GE SS Two Bold" panose="020A0503020102020204" pitchFamily="18" charset="-78"/>
            </a:endParaRPr>
          </a:p>
          <a:p>
            <a:pPr algn="r" rtl="1">
              <a:lnSpc>
                <a:spcPct val="150000"/>
              </a:lnSpc>
            </a:pPr>
            <a:endParaRPr lang="ar-EG" sz="1600" dirty="0">
              <a:latin typeface="GE SS Two Bold" panose="020A0503020102020204" pitchFamily="18" charset="-78"/>
              <a:ea typeface="GE SS Two Bold" panose="020A0503020102020204" pitchFamily="18" charset="-78"/>
              <a:cs typeface="GE SS Two Bold" panose="020A0503020102020204" pitchFamily="18" charset="-78"/>
            </a:endParaRPr>
          </a:p>
          <a:p>
            <a:pPr algn="r" rtl="1">
              <a:lnSpc>
                <a:spcPct val="150000"/>
              </a:lnSpc>
            </a:pPr>
            <a:endParaRPr lang="ar-EG" sz="1600" dirty="0">
              <a:latin typeface="GE SS Two Bold" panose="020A0503020102020204" pitchFamily="18" charset="-78"/>
              <a:ea typeface="GE SS Two Bold" panose="020A0503020102020204" pitchFamily="18" charset="-78"/>
              <a:cs typeface="GE SS Two Bold" panose="020A0503020102020204" pitchFamily="18" charset="-78"/>
            </a:endParaRPr>
          </a:p>
          <a:p>
            <a:pPr algn="r" rtl="1">
              <a:lnSpc>
                <a:spcPct val="150000"/>
              </a:lnSpc>
            </a:pPr>
            <a:endParaRPr lang="ar-EG" sz="1600" dirty="0">
              <a:latin typeface="GE SS Two Bold" panose="020A0503020102020204" pitchFamily="18" charset="-78"/>
              <a:ea typeface="GE SS Two Bold" panose="020A0503020102020204" pitchFamily="18" charset="-78"/>
              <a:cs typeface="GE SS Two Bold" panose="020A0503020102020204" pitchFamily="18" charset="-78"/>
            </a:endParaRPr>
          </a:p>
          <a:p>
            <a:pPr algn="r" rtl="1">
              <a:lnSpc>
                <a:spcPct val="150000"/>
              </a:lnSpc>
            </a:pPr>
            <a:endParaRPr lang="ar-EG" sz="1600" dirty="0">
              <a:latin typeface="GE SS Two Bold" panose="020A0503020102020204" pitchFamily="18" charset="-78"/>
              <a:ea typeface="GE SS Two Bold" panose="020A0503020102020204" pitchFamily="18" charset="-78"/>
              <a:cs typeface="GE SS Two Bold" panose="020A0503020102020204" pitchFamily="18" charset="-78"/>
            </a:endParaRPr>
          </a:p>
          <a:p>
            <a:pPr algn="r" rtl="1">
              <a:lnSpc>
                <a:spcPct val="150000"/>
              </a:lnSpc>
            </a:pPr>
            <a:br>
              <a:rPr lang="ar-EG" sz="1600" dirty="0">
                <a:latin typeface="GE SS Two Bold" panose="020A0503020102020204" pitchFamily="18" charset="-78"/>
                <a:ea typeface="GE SS Two Bold" panose="020A0503020102020204" pitchFamily="18" charset="-78"/>
                <a:cs typeface="GE SS Two Bold" panose="020A0503020102020204" pitchFamily="18" charset="-78"/>
              </a:rPr>
            </a:br>
            <a:r>
              <a:rPr lang="ar-EG" sz="1600" dirty="0">
                <a:latin typeface="GE SS Two Bold" panose="020A0503020102020204" pitchFamily="18" charset="-78"/>
                <a:ea typeface="GE SS Two Bold" panose="020A0503020102020204" pitchFamily="18" charset="-78"/>
                <a:cs typeface="GE SS Two Bold" panose="020A0503020102020204" pitchFamily="18" charset="-78"/>
              </a:rPr>
              <a:t>وعلى الرغم من أن هذا التصنيف يشبه إلى حدٍّ ما التمييز التقليدي بين </a:t>
            </a:r>
            <a:r>
              <a:rPr lang="ar-EG" sz="1600" b="1" dirty="0">
                <a:latin typeface="GE SS Two Bold" panose="020A0503020102020204" pitchFamily="18" charset="-78"/>
                <a:ea typeface="GE SS Two Bold" panose="020A0503020102020204" pitchFamily="18" charset="-78"/>
                <a:cs typeface="GE SS Two Bold" panose="020A0503020102020204" pitchFamily="18" charset="-78"/>
              </a:rPr>
              <a:t>“العلم” و“التكنولوجيا التطبيقية”</a:t>
            </a:r>
            <a:r>
              <a:rPr lang="ar-EG" sz="1600" dirty="0">
                <a:latin typeface="GE SS Two Bold" panose="020A0503020102020204" pitchFamily="18" charset="-78"/>
                <a:ea typeface="GE SS Two Bold" panose="020A0503020102020204" pitchFamily="18" charset="-78"/>
                <a:cs typeface="GE SS Two Bold" panose="020A0503020102020204" pitchFamily="18" charset="-78"/>
              </a:rPr>
              <a:t>، أو بين </a:t>
            </a:r>
            <a:r>
              <a:rPr lang="ar-EG" sz="1600" b="1" dirty="0">
                <a:latin typeface="GE SS Two Bold" panose="020A0503020102020204" pitchFamily="18" charset="-78"/>
                <a:ea typeface="GE SS Two Bold" panose="020A0503020102020204" pitchFamily="18" charset="-78"/>
                <a:cs typeface="GE SS Two Bold" panose="020A0503020102020204" pitchFamily="18" charset="-78"/>
              </a:rPr>
              <a:t>“النظرية” و“المعرفة التجريبية”</a:t>
            </a:r>
            <a:r>
              <a:rPr lang="ar-EG" sz="1600" dirty="0">
                <a:latin typeface="GE SS Two Bold" panose="020A0503020102020204" pitchFamily="18" charset="-78"/>
                <a:ea typeface="GE SS Two Bold" panose="020A0503020102020204" pitchFamily="18" charset="-78"/>
                <a:cs typeface="GE SS Two Bold" panose="020A0503020102020204" pitchFamily="18" charset="-78"/>
              </a:rPr>
              <a:t>، إلا أن المفهومين يختلفان في الجوهر.</a:t>
            </a:r>
          </a:p>
          <a:p>
            <a:pPr algn="r" rtl="1">
              <a:lnSpc>
                <a:spcPct val="150000"/>
              </a:lnSpc>
            </a:pPr>
            <a:r>
              <a:rPr lang="ar-EG" sz="1600" dirty="0">
                <a:latin typeface="GE SS Two Bold" panose="020A0503020102020204" pitchFamily="18" charset="-78"/>
                <a:ea typeface="GE SS Two Bold" panose="020A0503020102020204" pitchFamily="18" charset="-78"/>
                <a:cs typeface="GE SS Two Bold" panose="020A0503020102020204" pitchFamily="18" charset="-78"/>
              </a:rPr>
              <a:t>فالمعرفة النظرية ليست علمًا بالمعنى الحديث، لأنها قد تشمل نظريات وملاحظات كانت ذات أهمية في الطريقة التي طُبِّقت بها التقنيات تاريخيًا، ومع ذلك يمكن اعتبارها اليوم غير صحيحة.</a:t>
            </a:r>
            <a:br>
              <a:rPr lang="ar-EG" sz="1600" dirty="0">
                <a:latin typeface="GE SS Two Bold" panose="020A0503020102020204" pitchFamily="18" charset="-78"/>
                <a:ea typeface="GE SS Two Bold" panose="020A0503020102020204" pitchFamily="18" charset="-78"/>
                <a:cs typeface="GE SS Two Bold" panose="020A0503020102020204" pitchFamily="18" charset="-78"/>
              </a:rPr>
            </a:br>
            <a:r>
              <a:rPr lang="ar-EG" sz="1600" dirty="0">
                <a:latin typeface="GE SS Two Bold" panose="020A0503020102020204" pitchFamily="18" charset="-78"/>
                <a:ea typeface="GE SS Two Bold" panose="020A0503020102020204" pitchFamily="18" charset="-78"/>
                <a:cs typeface="GE SS Two Bold" panose="020A0503020102020204" pitchFamily="18" charset="-78"/>
              </a:rPr>
              <a:t>ولم يحدث هذا التشابه بينهما  إلا عندما بدأت المعرفة النظرية تتضمن عناصر تجريبية مثبتة علمياً ، وبالتالي اقتربت المعرفة من الشكل المنهجي والعام للمعرفة النظرية الذي نعرفه اليوم باسم </a:t>
            </a:r>
            <a:r>
              <a:rPr lang="ar-EG" sz="1600" b="1" dirty="0">
                <a:latin typeface="GE SS Two Bold" panose="020A0503020102020204" pitchFamily="18" charset="-78"/>
                <a:ea typeface="GE SS Two Bold" panose="020A0503020102020204" pitchFamily="18" charset="-78"/>
                <a:cs typeface="GE SS Two Bold" panose="020A0503020102020204" pitchFamily="18" charset="-78"/>
              </a:rPr>
              <a:t>العِلم</a:t>
            </a:r>
            <a:r>
              <a:rPr lang="ar-EG" sz="1600" dirty="0">
                <a:latin typeface="GE SS Two Bold" panose="020A0503020102020204" pitchFamily="18" charset="-78"/>
                <a:ea typeface="GE SS Two Bold" panose="020A0503020102020204" pitchFamily="18" charset="-78"/>
                <a:cs typeface="GE SS Two Bold" panose="020A0503020102020204" pitchFamily="18" charset="-78"/>
              </a:rPr>
              <a:t>.</a:t>
            </a:r>
          </a:p>
        </p:txBody>
      </p:sp>
      <p:sp>
        <p:nvSpPr>
          <p:cNvPr id="2" name="Rectangle 1">
            <a:extLst>
              <a:ext uri="{FF2B5EF4-FFF2-40B4-BE49-F238E27FC236}">
                <a16:creationId xmlns:a16="http://schemas.microsoft.com/office/drawing/2014/main" id="{1EC9816F-65B2-4DBB-B647-C1FCB769A259}"/>
              </a:ext>
            </a:extLst>
          </p:cNvPr>
          <p:cNvSpPr/>
          <p:nvPr/>
        </p:nvSpPr>
        <p:spPr>
          <a:xfrm>
            <a:off x="6948207" y="2935320"/>
            <a:ext cx="4815169" cy="1197888"/>
          </a:xfrm>
          <a:prstGeom prst="rect">
            <a:avLst/>
          </a:prstGeom>
          <a:solidFill>
            <a:srgbClr val="ECDCC4"/>
          </a:solidFill>
          <a:ln/>
        </p:spPr>
        <p:style>
          <a:lnRef idx="0">
            <a:schemeClr val="accent3"/>
          </a:lnRef>
          <a:fillRef idx="3">
            <a:schemeClr val="accent3"/>
          </a:fillRef>
          <a:effectRef idx="3">
            <a:schemeClr val="accent3"/>
          </a:effectRef>
          <a:fontRef idx="minor">
            <a:schemeClr val="lt1"/>
          </a:fontRef>
        </p:style>
        <p:txBody>
          <a:bodyPr rtlCol="0" anchor="ctr"/>
          <a:lstStyle/>
          <a:p>
            <a:pPr algn="ctr">
              <a:lnSpc>
                <a:spcPct val="150000"/>
              </a:lnSpc>
            </a:pPr>
            <a:r>
              <a:rPr lang="ar-EG" sz="1600" dirty="0">
                <a:solidFill>
                  <a:schemeClr val="tx1"/>
                </a:solidFill>
                <a:latin typeface="GE SS Two Bold" panose="020A0503020102020204" pitchFamily="18" charset="-78"/>
                <a:ea typeface="GE SS Two Bold" panose="020A0503020102020204" pitchFamily="18" charset="-78"/>
                <a:cs typeface="GE SS Two Bold" panose="020A0503020102020204" pitchFamily="18" charset="-78"/>
              </a:rPr>
              <a:t>المعرفة بالظواهر الطبيعية والقوانين المنتظمة للعالم المادي. وتعتبر الأساس  الداعم للتقنيات التي تظهر في عملية الإنتاج.</a:t>
            </a:r>
            <a:endParaRPr lang="en-US" sz="1600" dirty="0">
              <a:solidFill>
                <a:schemeClr val="tx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6" name="Rectangle 5">
            <a:extLst>
              <a:ext uri="{FF2B5EF4-FFF2-40B4-BE49-F238E27FC236}">
                <a16:creationId xmlns:a16="http://schemas.microsoft.com/office/drawing/2014/main" id="{B72D8918-9E7C-4B89-9241-271F29301E92}"/>
              </a:ext>
            </a:extLst>
          </p:cNvPr>
          <p:cNvSpPr/>
          <p:nvPr/>
        </p:nvSpPr>
        <p:spPr>
          <a:xfrm>
            <a:off x="703723" y="2935939"/>
            <a:ext cx="4815169" cy="1089212"/>
          </a:xfrm>
          <a:prstGeom prst="rect">
            <a:avLst/>
          </a:prstGeom>
          <a:solidFill>
            <a:srgbClr val="F2E7D6"/>
          </a:solidFill>
          <a:ln/>
        </p:spPr>
        <p:style>
          <a:lnRef idx="0">
            <a:schemeClr val="accent3"/>
          </a:lnRef>
          <a:fillRef idx="3">
            <a:schemeClr val="accent3"/>
          </a:fillRef>
          <a:effectRef idx="3">
            <a:schemeClr val="accent3"/>
          </a:effectRef>
          <a:fontRef idx="minor">
            <a:schemeClr val="lt1"/>
          </a:fontRef>
        </p:style>
        <p:txBody>
          <a:bodyPr rtlCol="0" anchor="ctr"/>
          <a:lstStyle/>
          <a:p>
            <a:pPr algn="ctr">
              <a:lnSpc>
                <a:spcPct val="150000"/>
              </a:lnSpc>
            </a:pPr>
            <a:r>
              <a:rPr lang="ar-EG" sz="1600" dirty="0">
                <a:solidFill>
                  <a:schemeClr val="tx1"/>
                </a:solidFill>
                <a:latin typeface="GE SS Two Bold" panose="020A0503020102020204" pitchFamily="18" charset="-78"/>
                <a:ea typeface="GE SS Two Bold" panose="020A0503020102020204" pitchFamily="18" charset="-78"/>
                <a:cs typeface="GE SS Two Bold" panose="020A0503020102020204" pitchFamily="18" charset="-78"/>
              </a:rPr>
              <a:t>تحدد </a:t>
            </a:r>
            <a:r>
              <a:rPr lang="ar-EG" sz="1600" b="1" dirty="0">
                <a:solidFill>
                  <a:schemeClr val="tx1"/>
                </a:solidFill>
                <a:latin typeface="GE SS Two Bold" panose="020A0503020102020204" pitchFamily="18" charset="-78"/>
                <a:ea typeface="GE SS Two Bold" panose="020A0503020102020204" pitchFamily="18" charset="-78"/>
                <a:cs typeface="GE SS Two Bold" panose="020A0503020102020204" pitchFamily="18" charset="-78"/>
              </a:rPr>
              <a:t>كيفية عمل الأشياء في الواقع العملي.</a:t>
            </a:r>
            <a:endParaRPr lang="en-US" sz="1600" dirty="0">
              <a:solidFill>
                <a:schemeClr val="tx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9" name="Arrow: Down 8">
            <a:extLst>
              <a:ext uri="{FF2B5EF4-FFF2-40B4-BE49-F238E27FC236}">
                <a16:creationId xmlns:a16="http://schemas.microsoft.com/office/drawing/2014/main" id="{44AC6A9D-6C22-45DD-B01D-53640467D3A7}"/>
              </a:ext>
            </a:extLst>
          </p:cNvPr>
          <p:cNvSpPr/>
          <p:nvPr/>
        </p:nvSpPr>
        <p:spPr>
          <a:xfrm>
            <a:off x="2654107" y="2322924"/>
            <a:ext cx="914400" cy="911905"/>
          </a:xfrm>
          <a:prstGeom prst="downArrow">
            <a:avLst/>
          </a:prstGeom>
          <a:solidFill>
            <a:srgbClr val="752D32"/>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7" name="Arrow: Down 6">
            <a:extLst>
              <a:ext uri="{FF2B5EF4-FFF2-40B4-BE49-F238E27FC236}">
                <a16:creationId xmlns:a16="http://schemas.microsoft.com/office/drawing/2014/main" id="{5F98391D-B0DB-4A29-B604-729AE0131633}"/>
              </a:ext>
            </a:extLst>
          </p:cNvPr>
          <p:cNvSpPr/>
          <p:nvPr/>
        </p:nvSpPr>
        <p:spPr>
          <a:xfrm>
            <a:off x="8998321" y="2160385"/>
            <a:ext cx="914400" cy="911905"/>
          </a:xfrm>
          <a:prstGeom prst="downArrow">
            <a:avLst/>
          </a:prstGeom>
          <a:solidFill>
            <a:srgbClr val="752D32"/>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1527E75-DD0B-4458-8FAA-548F79B02E98}"/>
              </a:ext>
            </a:extLst>
          </p:cNvPr>
          <p:cNvSpPr/>
          <p:nvPr/>
        </p:nvSpPr>
        <p:spPr>
          <a:xfrm rot="16200000">
            <a:off x="5618626" y="-5699312"/>
            <a:ext cx="954741" cy="12192000"/>
          </a:xfrm>
          <a:prstGeom prst="rect">
            <a:avLst/>
          </a:prstGeom>
          <a:solidFill>
            <a:srgbClr val="501F22"/>
          </a:solidFill>
          <a:ln>
            <a:solidFill>
              <a:srgbClr val="501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25521D4-C086-4784-A777-50186CDC84CD}"/>
              </a:ext>
            </a:extLst>
          </p:cNvPr>
          <p:cNvSpPr/>
          <p:nvPr/>
        </p:nvSpPr>
        <p:spPr>
          <a:xfrm>
            <a:off x="8172447" y="1700249"/>
            <a:ext cx="2566147" cy="774935"/>
          </a:xfrm>
          <a:prstGeom prst="rect">
            <a:avLst/>
          </a:prstGeom>
          <a:solidFill>
            <a:srgbClr val="752D32"/>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ar-EG" dirty="0">
                <a:latin typeface="GE SS Two Bold" panose="020A0503020102020204" pitchFamily="18" charset="-78"/>
                <a:ea typeface="GE SS Two Bold" panose="020A0503020102020204" pitchFamily="18" charset="-78"/>
                <a:cs typeface="GE SS Two Bold" panose="020A0503020102020204" pitchFamily="18" charset="-78"/>
              </a:rPr>
              <a:t>المعرفة النظرية</a:t>
            </a:r>
            <a:endParaRPr lang="en-US" dirty="0">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8" name="Rectangle 7">
            <a:extLst>
              <a:ext uri="{FF2B5EF4-FFF2-40B4-BE49-F238E27FC236}">
                <a16:creationId xmlns:a16="http://schemas.microsoft.com/office/drawing/2014/main" id="{95EEA497-C6C5-4760-84A9-7E4510409291}"/>
              </a:ext>
            </a:extLst>
          </p:cNvPr>
          <p:cNvSpPr/>
          <p:nvPr/>
        </p:nvSpPr>
        <p:spPr>
          <a:xfrm>
            <a:off x="1732422" y="1703671"/>
            <a:ext cx="2757769" cy="774935"/>
          </a:xfrm>
          <a:prstGeom prst="rect">
            <a:avLst/>
          </a:prstGeom>
          <a:solidFill>
            <a:srgbClr val="752D32"/>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ar-EG" dirty="0">
                <a:latin typeface="GE SS Two Bold" panose="020A0503020102020204" pitchFamily="18" charset="-78"/>
                <a:ea typeface="GE SS Two Bold" panose="020A0503020102020204" pitchFamily="18" charset="-78"/>
                <a:cs typeface="GE SS Two Bold" panose="020A0503020102020204" pitchFamily="18" charset="-78"/>
              </a:rPr>
              <a:t>المعرفة التطبيقية أو الإجرائية</a:t>
            </a:r>
            <a:endParaRPr lang="en-US" dirty="0">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11" name="TextBox 10">
            <a:extLst>
              <a:ext uri="{FF2B5EF4-FFF2-40B4-BE49-F238E27FC236}">
                <a16:creationId xmlns:a16="http://schemas.microsoft.com/office/drawing/2014/main" id="{074306EA-584D-4FC6-B773-EC9364800815}"/>
              </a:ext>
            </a:extLst>
          </p:cNvPr>
          <p:cNvSpPr txBox="1"/>
          <p:nvPr/>
        </p:nvSpPr>
        <p:spPr>
          <a:xfrm>
            <a:off x="4490195" y="293603"/>
            <a:ext cx="7436224" cy="461665"/>
          </a:xfrm>
          <a:prstGeom prst="rect">
            <a:avLst/>
          </a:prstGeom>
          <a:noFill/>
        </p:spPr>
        <p:txBody>
          <a:bodyPr wrap="square" rtlCol="0">
            <a:spAutoFit/>
          </a:bodyPr>
          <a:lstStyle/>
          <a:p>
            <a:pPr marL="342900" indent="-342900" algn="r" rtl="1">
              <a:buFont typeface="Arial" panose="020B0604020202020204" pitchFamily="34" charset="0"/>
              <a:buChar char="•"/>
            </a:pPr>
            <a:r>
              <a:rPr lang="ar-EG"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أنواع المعرفة النافعة:</a:t>
            </a:r>
            <a:endParaRPr lang="en-US"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5" name="Slide Number Placeholder 4">
            <a:extLst>
              <a:ext uri="{FF2B5EF4-FFF2-40B4-BE49-F238E27FC236}">
                <a16:creationId xmlns:a16="http://schemas.microsoft.com/office/drawing/2014/main" id="{2DB9DF66-F15E-4D85-BC5D-8E17F09FF978}"/>
              </a:ext>
            </a:extLst>
          </p:cNvPr>
          <p:cNvSpPr>
            <a:spLocks noGrp="1"/>
          </p:cNvSpPr>
          <p:nvPr>
            <p:ph type="sldNum" sz="quarter" idx="12"/>
          </p:nvPr>
        </p:nvSpPr>
        <p:spPr/>
        <p:txBody>
          <a:bodyPr/>
          <a:lstStyle/>
          <a:p>
            <a:fld id="{970A77BE-54D4-4BB8-B931-944BB0CA0E7B}" type="slidenum">
              <a:rPr lang="en-US" smtClean="0"/>
              <a:t>15</a:t>
            </a:fld>
            <a:endParaRPr lang="en-US"/>
          </a:p>
        </p:txBody>
      </p:sp>
    </p:spTree>
    <p:extLst>
      <p:ext uri="{BB962C8B-B14F-4D97-AF65-F5344CB8AC3E}">
        <p14:creationId xmlns:p14="http://schemas.microsoft.com/office/powerpoint/2010/main" val="193399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6FCF18-7E20-4F02-9B8B-1E6E52523DA4}"/>
              </a:ext>
            </a:extLst>
          </p:cNvPr>
          <p:cNvSpPr/>
          <p:nvPr/>
        </p:nvSpPr>
        <p:spPr>
          <a:xfrm rot="16200000">
            <a:off x="5564842" y="-5564842"/>
            <a:ext cx="1062316" cy="12192000"/>
          </a:xfrm>
          <a:prstGeom prst="rect">
            <a:avLst/>
          </a:prstGeom>
          <a:solidFill>
            <a:srgbClr val="501F22"/>
          </a:solidFill>
          <a:ln>
            <a:solidFill>
              <a:srgbClr val="501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553E4E2-267E-4936-94BB-9C9667DBBF8C}"/>
              </a:ext>
            </a:extLst>
          </p:cNvPr>
          <p:cNvSpPr txBox="1"/>
          <p:nvPr/>
        </p:nvSpPr>
        <p:spPr>
          <a:xfrm>
            <a:off x="4368054" y="300325"/>
            <a:ext cx="7436224" cy="461665"/>
          </a:xfrm>
          <a:prstGeom prst="rect">
            <a:avLst/>
          </a:prstGeom>
          <a:noFill/>
        </p:spPr>
        <p:txBody>
          <a:bodyPr wrap="square" rtlCol="0">
            <a:spAutoFit/>
          </a:bodyPr>
          <a:lstStyle/>
          <a:p>
            <a:pPr marL="342900" indent="-342900" algn="r" rtl="1">
              <a:buFont typeface="Arial" panose="020B0604020202020204" pitchFamily="34" charset="0"/>
              <a:buChar char="•"/>
            </a:pPr>
            <a:r>
              <a:rPr lang="ar-EG"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المعرفة وعصر التنوير الصناعي:</a:t>
            </a:r>
            <a:endParaRPr lang="en-US"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 name="Slide Number Placeholder 1">
            <a:extLst>
              <a:ext uri="{FF2B5EF4-FFF2-40B4-BE49-F238E27FC236}">
                <a16:creationId xmlns:a16="http://schemas.microsoft.com/office/drawing/2014/main" id="{750A27D3-4FAB-4005-8614-A02F6121D0CC}"/>
              </a:ext>
            </a:extLst>
          </p:cNvPr>
          <p:cNvSpPr>
            <a:spLocks noGrp="1"/>
          </p:cNvSpPr>
          <p:nvPr>
            <p:ph type="sldNum" sz="quarter" idx="12"/>
          </p:nvPr>
        </p:nvSpPr>
        <p:spPr/>
        <p:txBody>
          <a:bodyPr/>
          <a:lstStyle/>
          <a:p>
            <a:fld id="{970A77BE-54D4-4BB8-B931-944BB0CA0E7B}" type="slidenum">
              <a:rPr lang="en-US" smtClean="0"/>
              <a:t>16</a:t>
            </a:fld>
            <a:endParaRPr lang="en-US"/>
          </a:p>
        </p:txBody>
      </p:sp>
      <p:sp>
        <p:nvSpPr>
          <p:cNvPr id="3" name="Rectangle 2">
            <a:extLst>
              <a:ext uri="{FF2B5EF4-FFF2-40B4-BE49-F238E27FC236}">
                <a16:creationId xmlns:a16="http://schemas.microsoft.com/office/drawing/2014/main" id="{A7F97AC4-398B-46A4-BE6D-5EED09AD3AE9}"/>
              </a:ext>
            </a:extLst>
          </p:cNvPr>
          <p:cNvSpPr/>
          <p:nvPr/>
        </p:nvSpPr>
        <p:spPr>
          <a:xfrm>
            <a:off x="1063440" y="1370525"/>
            <a:ext cx="10614211" cy="3001334"/>
          </a:xfrm>
          <a:prstGeom prst="rect">
            <a:avLst/>
          </a:prstGeom>
        </p:spPr>
        <p:txBody>
          <a:bodyPr wrap="square">
            <a:spAutoFit/>
          </a:bodyPr>
          <a:lstStyle/>
          <a:p>
            <a:pPr algn="r" rtl="1">
              <a:lnSpc>
                <a:spcPct val="150000"/>
              </a:lnSpc>
            </a:pPr>
            <a:r>
              <a:rPr lang="ar-EG" sz="1600" dirty="0">
                <a:solidFill>
                  <a:srgbClr val="A94148"/>
                </a:solidFill>
                <a:latin typeface="GE SS Two Bold" panose="020A0503020102020204" pitchFamily="18" charset="-78"/>
                <a:ea typeface="GE SS Two Bold" panose="020A0503020102020204" pitchFamily="18" charset="-78"/>
                <a:cs typeface="GE SS Two Bold" panose="020A0503020102020204" pitchFamily="18" charset="-78"/>
              </a:rPr>
              <a:t>لقد غيّر عصر التنوير الطريقة التي كانت تتراكم بها المعرفة النافعة بصورة جذرية. ولربط الثورة العلمية في القرنين السادس عشر والسابع عشر بالأحداث الاقتصادية التي وقعت بعد نحو قرن من ذلك، صاغ موكير مصطلح «التنوير الصناعي» ويشير هذا المفهوم إلى مجموعة من التغيّرات الاجتماعية التي غيّرت طبيعة وحجم المعرفة النظرية والمعرفة الإجرائية أو التطبيقية والعلاقة بينهما.</a:t>
            </a:r>
          </a:p>
          <a:p>
            <a:pPr algn="r" rtl="1">
              <a:lnSpc>
                <a:spcPct val="150000"/>
              </a:lnSpc>
            </a:pPr>
            <a:endParaRPr lang="ar-EG" sz="1600" dirty="0">
              <a:solidFill>
                <a:srgbClr val="A94148"/>
              </a:solidFill>
              <a:latin typeface="GE SS Two Bold" panose="020A0503020102020204" pitchFamily="18" charset="-78"/>
              <a:ea typeface="GE SS Two Bold" panose="020A0503020102020204" pitchFamily="18" charset="-78"/>
              <a:cs typeface="GE SS Two Bold" panose="020A0503020102020204" pitchFamily="18" charset="-78"/>
            </a:endParaRPr>
          </a:p>
          <a:p>
            <a:pPr algn="r" rtl="1">
              <a:lnSpc>
                <a:spcPct val="150000"/>
              </a:lnSpc>
            </a:pPr>
            <a:r>
              <a:rPr lang="ar-EG" sz="1600" u="sng" dirty="0">
                <a:latin typeface="GE SS Two Bold" panose="020A0503020102020204" pitchFamily="18" charset="-78"/>
                <a:ea typeface="GE SS Two Bold" panose="020A0503020102020204" pitchFamily="18" charset="-78"/>
                <a:cs typeface="GE SS Two Bold" panose="020A0503020102020204" pitchFamily="18" charset="-78"/>
              </a:rPr>
              <a:t>في تصور موكير لـ«التنوير الصناعي»، نشأت هذه التغيرات الاجتماعية بهدف:</a:t>
            </a:r>
          </a:p>
          <a:p>
            <a:pPr marL="342900" indent="-342900" algn="r" rtl="1">
              <a:lnSpc>
                <a:spcPct val="150000"/>
              </a:lnSpc>
              <a:buFont typeface="+mj-lt"/>
              <a:buAutoNum type="arabicPeriod"/>
            </a:pPr>
            <a:r>
              <a:rPr lang="ar-EG" sz="1600" dirty="0">
                <a:latin typeface="GE SS Two Bold" panose="020A0503020102020204" pitchFamily="18" charset="-78"/>
                <a:ea typeface="GE SS Two Bold" panose="020A0503020102020204" pitchFamily="18" charset="-78"/>
                <a:cs typeface="GE SS Two Bold" panose="020A0503020102020204" pitchFamily="18" charset="-78"/>
              </a:rPr>
              <a:t>خفض تكاليف الوصول إلى المعرفة التطبيقية من خلال دراسة الممارسات الحرفية لتحديد التقنيات المتفوّقة.</a:t>
            </a:r>
          </a:p>
          <a:p>
            <a:pPr marL="342900" indent="-342900" algn="r" rtl="1">
              <a:lnSpc>
                <a:spcPct val="150000"/>
              </a:lnSpc>
              <a:buFont typeface="+mj-lt"/>
              <a:buAutoNum type="arabicPeriod"/>
            </a:pPr>
            <a:r>
              <a:rPr lang="ar-EG" sz="1600" dirty="0">
                <a:latin typeface="GE SS Two Bold" panose="020A0503020102020204" pitchFamily="18" charset="-78"/>
                <a:ea typeface="GE SS Two Bold" panose="020A0503020102020204" pitchFamily="18" charset="-78"/>
                <a:cs typeface="GE SS Two Bold" panose="020A0503020102020204" pitchFamily="18" charset="-78"/>
              </a:rPr>
              <a:t>فهم أسباب فاعلية التقنيات عبر تعميمها ومحاولة ربطها بالمعرفة النظرية السائدة آنذاك.</a:t>
            </a:r>
          </a:p>
          <a:p>
            <a:pPr marL="342900" indent="-342900" algn="r" rtl="1">
              <a:lnSpc>
                <a:spcPct val="150000"/>
              </a:lnSpc>
              <a:buFont typeface="+mj-lt"/>
              <a:buAutoNum type="arabicPeriod"/>
            </a:pPr>
            <a:r>
              <a:rPr lang="ar-EG" sz="1600" dirty="0">
                <a:latin typeface="GE SS Two Bold" panose="020A0503020102020204" pitchFamily="18" charset="-78"/>
                <a:ea typeface="GE SS Two Bold" panose="020A0503020102020204" pitchFamily="18" charset="-78"/>
                <a:cs typeface="GE SS Two Bold" panose="020A0503020102020204" pitchFamily="18" charset="-78"/>
              </a:rPr>
              <a:t>تيسير التفاعل بين الذين يمتلكون المعرفة النظرية والذين يطبقون التقنيات الواردة في المعرفة التطبيقية أو الإجرائية.</a:t>
            </a:r>
          </a:p>
        </p:txBody>
      </p:sp>
      <p:sp>
        <p:nvSpPr>
          <p:cNvPr id="7" name="Rectangle: Rounded Corners 6">
            <a:extLst>
              <a:ext uri="{FF2B5EF4-FFF2-40B4-BE49-F238E27FC236}">
                <a16:creationId xmlns:a16="http://schemas.microsoft.com/office/drawing/2014/main" id="{E70A6DCE-6481-409D-BB43-EECA276B5D3D}"/>
              </a:ext>
            </a:extLst>
          </p:cNvPr>
          <p:cNvSpPr/>
          <p:nvPr/>
        </p:nvSpPr>
        <p:spPr>
          <a:xfrm>
            <a:off x="815790" y="4900181"/>
            <a:ext cx="10861861" cy="927847"/>
          </a:xfrm>
          <a:prstGeom prst="roundRect">
            <a:avLst/>
          </a:prstGeom>
          <a:solidFill>
            <a:srgbClr val="ECDCC4"/>
          </a:solidFill>
        </p:spPr>
        <p:style>
          <a:lnRef idx="0">
            <a:schemeClr val="accent3"/>
          </a:lnRef>
          <a:fillRef idx="3">
            <a:schemeClr val="accent3"/>
          </a:fillRef>
          <a:effectRef idx="3">
            <a:schemeClr val="accent3"/>
          </a:effectRef>
          <a:fontRef idx="minor">
            <a:schemeClr val="lt1"/>
          </a:fontRef>
        </p:style>
        <p:txBody>
          <a:bodyPr rtlCol="0" anchor="ctr"/>
          <a:lstStyle/>
          <a:p>
            <a:pPr algn="ctr">
              <a:lnSpc>
                <a:spcPct val="150000"/>
              </a:lnSpc>
            </a:pPr>
            <a:r>
              <a:rPr lang="ar-EG" dirty="0">
                <a:solidFill>
                  <a:srgbClr val="A94148"/>
                </a:solidFill>
                <a:latin typeface="GE SS Two Bold" panose="020A0503020102020204" pitchFamily="18" charset="-78"/>
                <a:ea typeface="GE SS Two Bold" panose="020A0503020102020204" pitchFamily="18" charset="-78"/>
                <a:cs typeface="GE SS Two Bold" panose="020A0503020102020204" pitchFamily="18" charset="-78"/>
              </a:rPr>
              <a:t>ويُعدّ هذا «التنوير الصناعي» — بحسب موكير — جسرًا فكريًا واجتماعيًا ربط الثورة العلمية بالثورة الصناعية</a:t>
            </a:r>
          </a:p>
        </p:txBody>
      </p:sp>
    </p:spTree>
    <p:extLst>
      <p:ext uri="{BB962C8B-B14F-4D97-AF65-F5344CB8AC3E}">
        <p14:creationId xmlns:p14="http://schemas.microsoft.com/office/powerpoint/2010/main" val="3093013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6FCF18-7E20-4F02-9B8B-1E6E52523DA4}"/>
              </a:ext>
            </a:extLst>
          </p:cNvPr>
          <p:cNvSpPr/>
          <p:nvPr/>
        </p:nvSpPr>
        <p:spPr>
          <a:xfrm rot="16200000">
            <a:off x="5618629" y="-5658970"/>
            <a:ext cx="954741" cy="12192000"/>
          </a:xfrm>
          <a:prstGeom prst="rect">
            <a:avLst/>
          </a:prstGeom>
          <a:solidFill>
            <a:srgbClr val="501F22"/>
          </a:solidFill>
          <a:ln>
            <a:solidFill>
              <a:srgbClr val="501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553E4E2-267E-4936-94BB-9C9667DBBF8C}"/>
              </a:ext>
            </a:extLst>
          </p:cNvPr>
          <p:cNvSpPr txBox="1"/>
          <p:nvPr/>
        </p:nvSpPr>
        <p:spPr>
          <a:xfrm>
            <a:off x="4368054" y="300325"/>
            <a:ext cx="7436224" cy="461665"/>
          </a:xfrm>
          <a:prstGeom prst="rect">
            <a:avLst/>
          </a:prstGeom>
          <a:noFill/>
        </p:spPr>
        <p:txBody>
          <a:bodyPr wrap="square" rtlCol="0">
            <a:spAutoFit/>
          </a:bodyPr>
          <a:lstStyle/>
          <a:p>
            <a:pPr marL="342900" indent="-342900" algn="r" rtl="1">
              <a:buFont typeface="Arial" panose="020B0604020202020204" pitchFamily="34" charset="0"/>
              <a:buChar char="•"/>
            </a:pPr>
            <a:r>
              <a:rPr lang="en-US"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 </a:t>
            </a:r>
            <a:r>
              <a:rPr lang="ar-EG"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التدمير الخلاَق والنمو الاقتصادي:</a:t>
            </a:r>
            <a:endParaRPr lang="en-US"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 name="Slide Number Placeholder 1">
            <a:extLst>
              <a:ext uri="{FF2B5EF4-FFF2-40B4-BE49-F238E27FC236}">
                <a16:creationId xmlns:a16="http://schemas.microsoft.com/office/drawing/2014/main" id="{750A27D3-4FAB-4005-8614-A02F6121D0CC}"/>
              </a:ext>
            </a:extLst>
          </p:cNvPr>
          <p:cNvSpPr>
            <a:spLocks noGrp="1"/>
          </p:cNvSpPr>
          <p:nvPr>
            <p:ph type="sldNum" sz="quarter" idx="12"/>
          </p:nvPr>
        </p:nvSpPr>
        <p:spPr/>
        <p:txBody>
          <a:bodyPr/>
          <a:lstStyle/>
          <a:p>
            <a:fld id="{970A77BE-54D4-4BB8-B931-944BB0CA0E7B}" type="slidenum">
              <a:rPr lang="en-US" smtClean="0"/>
              <a:t>17</a:t>
            </a:fld>
            <a:endParaRPr lang="en-US"/>
          </a:p>
        </p:txBody>
      </p:sp>
      <p:sp>
        <p:nvSpPr>
          <p:cNvPr id="3" name="TextBox 2">
            <a:extLst>
              <a:ext uri="{FF2B5EF4-FFF2-40B4-BE49-F238E27FC236}">
                <a16:creationId xmlns:a16="http://schemas.microsoft.com/office/drawing/2014/main" id="{71BFBBC7-DB41-433E-B073-3D4C631DF05C}"/>
              </a:ext>
            </a:extLst>
          </p:cNvPr>
          <p:cNvSpPr txBox="1"/>
          <p:nvPr/>
        </p:nvSpPr>
        <p:spPr>
          <a:xfrm>
            <a:off x="430306" y="1358153"/>
            <a:ext cx="11373972" cy="369332"/>
          </a:xfrm>
          <a:prstGeom prst="rect">
            <a:avLst/>
          </a:prstGeom>
          <a:noFill/>
        </p:spPr>
        <p:txBody>
          <a:bodyPr wrap="square" rtlCol="0">
            <a:spAutoFit/>
          </a:bodyPr>
          <a:lstStyle/>
          <a:p>
            <a:pPr algn="r" rtl="1"/>
            <a:endParaRPr lang="en-US" dirty="0"/>
          </a:p>
        </p:txBody>
      </p:sp>
      <p:sp>
        <p:nvSpPr>
          <p:cNvPr id="4" name="Rectangle 3">
            <a:extLst>
              <a:ext uri="{FF2B5EF4-FFF2-40B4-BE49-F238E27FC236}">
                <a16:creationId xmlns:a16="http://schemas.microsoft.com/office/drawing/2014/main" id="{98527E28-1FD8-4F4F-80C2-4547D951FA88}"/>
              </a:ext>
            </a:extLst>
          </p:cNvPr>
          <p:cNvSpPr/>
          <p:nvPr/>
        </p:nvSpPr>
        <p:spPr>
          <a:xfrm>
            <a:off x="853048" y="1250577"/>
            <a:ext cx="10485902" cy="1167435"/>
          </a:xfrm>
          <a:prstGeom prst="rect">
            <a:avLst/>
          </a:prstGeom>
        </p:spPr>
        <p:txBody>
          <a:bodyPr wrap="square">
            <a:spAutoFit/>
          </a:bodyPr>
          <a:lstStyle/>
          <a:p>
            <a:pPr algn="just" rtl="1">
              <a:lnSpc>
                <a:spcPct val="150000"/>
              </a:lnSpc>
            </a:pPr>
            <a:r>
              <a:rPr lang="ar-EG" sz="1600" dirty="0">
                <a:latin typeface="GE SS Two Bold" panose="020A0503020102020204" pitchFamily="18" charset="-78"/>
                <a:ea typeface="GE SS Two Bold" panose="020A0503020102020204" pitchFamily="18" charset="-78"/>
                <a:cs typeface="GE SS Two Bold" panose="020A0503020102020204" pitchFamily="18" charset="-78"/>
              </a:rPr>
              <a:t>ظلّت الأدبيات المتعلقة بالنمو القائم على الابتكار نظريةً وتجريدية إلى حدٍّ كبير؛ إذ كانت جهودها مدفوعة، في الأغلب، بدوافع الفضول الفكري والتحديات المفاهيمية. وقد كان أجيّون وهيوِيت في طليعة هذه الأدبيات المبكرة، لكن دافعَهما كان أيضاً على المستوى الأكثر دقة من التحليل الاقتصادي الجزئي، أي على مستوى الصناعة أو </a:t>
            </a:r>
            <a:r>
              <a:rPr lang="ar-EG" sz="1600" dirty="0">
                <a:solidFill>
                  <a:srgbClr val="FF0000"/>
                </a:solidFill>
                <a:latin typeface="GE SS Two Bold" panose="020A0503020102020204" pitchFamily="18" charset="-78"/>
                <a:ea typeface="GE SS Two Bold" panose="020A0503020102020204" pitchFamily="18" charset="-78"/>
                <a:cs typeface="GE SS Two Bold" panose="020A0503020102020204" pitchFamily="18" charset="-78"/>
              </a:rPr>
              <a:t>الشركة أو المنتج، حيث لا يكون النمو متوازناً إطلاقاً. بل إن العملية تتسم بطبيعة شديدة الاضطراب، تتخللها عمليات دخول وخروج وتبدّل مستمر. </a:t>
            </a:r>
          </a:p>
        </p:txBody>
      </p:sp>
      <p:sp>
        <p:nvSpPr>
          <p:cNvPr id="7" name="Rectangle: Rounded Corners 6">
            <a:extLst>
              <a:ext uri="{FF2B5EF4-FFF2-40B4-BE49-F238E27FC236}">
                <a16:creationId xmlns:a16="http://schemas.microsoft.com/office/drawing/2014/main" id="{2BB0119F-4B3A-4F75-B378-B67238155518}"/>
              </a:ext>
            </a:extLst>
          </p:cNvPr>
          <p:cNvSpPr/>
          <p:nvPr/>
        </p:nvSpPr>
        <p:spPr>
          <a:xfrm>
            <a:off x="686361" y="3273330"/>
            <a:ext cx="10861861" cy="2120143"/>
          </a:xfrm>
          <a:prstGeom prst="roundRect">
            <a:avLst/>
          </a:prstGeom>
          <a:solidFill>
            <a:srgbClr val="ECDCC4"/>
          </a:solidFill>
        </p:spPr>
        <p:style>
          <a:lnRef idx="0">
            <a:schemeClr val="accent3"/>
          </a:lnRef>
          <a:fillRef idx="3">
            <a:schemeClr val="accent3"/>
          </a:fillRef>
          <a:effectRef idx="3">
            <a:schemeClr val="accent3"/>
          </a:effectRef>
          <a:fontRef idx="minor">
            <a:schemeClr val="lt1"/>
          </a:fontRef>
        </p:style>
        <p:txBody>
          <a:bodyPr rtlCol="0" anchor="ctr"/>
          <a:lstStyle/>
          <a:p>
            <a:pPr algn="ctr">
              <a:lnSpc>
                <a:spcPct val="150000"/>
              </a:lnSpc>
            </a:pPr>
            <a:r>
              <a:rPr lang="ar-EG" sz="2400" b="1" dirty="0">
                <a:solidFill>
                  <a:srgbClr val="FF0000"/>
                </a:solidFill>
                <a:latin typeface="GE SS Two Bold" panose="020A0503020102020204" pitchFamily="18" charset="-78"/>
                <a:ea typeface="GE SS Two Bold" panose="020A0503020102020204" pitchFamily="18" charset="-78"/>
                <a:cs typeface="GE SS Two Bold" panose="020A0503020102020204" pitchFamily="18" charset="-78"/>
              </a:rPr>
              <a:t>وفي الواقع، لا تؤدي الابتكارات إلى نفع الجميع بطريقة سحرية، بل إنها – رغم فوائدها الاجتماعية الكلية – تولّد بصورة منهجية رابحين وخاسرين. ومن خلال نمذجة الطبيعة المربكة للنمو والتغير التكنولوجي، تستبدل الابتكارات الناجحة المنتجات القديمة وتُدمّر الأرباح التي تجنيها الشركات القائمة.</a:t>
            </a:r>
          </a:p>
        </p:txBody>
      </p:sp>
    </p:spTree>
    <p:extLst>
      <p:ext uri="{BB962C8B-B14F-4D97-AF65-F5344CB8AC3E}">
        <p14:creationId xmlns:p14="http://schemas.microsoft.com/office/powerpoint/2010/main" val="302634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6FCF18-7E20-4F02-9B8B-1E6E52523DA4}"/>
              </a:ext>
            </a:extLst>
          </p:cNvPr>
          <p:cNvSpPr/>
          <p:nvPr/>
        </p:nvSpPr>
        <p:spPr>
          <a:xfrm rot="16200000">
            <a:off x="5618629" y="-5658970"/>
            <a:ext cx="954741" cy="12192000"/>
          </a:xfrm>
          <a:prstGeom prst="rect">
            <a:avLst/>
          </a:prstGeom>
          <a:solidFill>
            <a:srgbClr val="501F22"/>
          </a:solidFill>
          <a:ln>
            <a:solidFill>
              <a:srgbClr val="501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553E4E2-267E-4936-94BB-9C9667DBBF8C}"/>
              </a:ext>
            </a:extLst>
          </p:cNvPr>
          <p:cNvSpPr txBox="1"/>
          <p:nvPr/>
        </p:nvSpPr>
        <p:spPr>
          <a:xfrm>
            <a:off x="4368054" y="300325"/>
            <a:ext cx="7436224" cy="461665"/>
          </a:xfrm>
          <a:prstGeom prst="rect">
            <a:avLst/>
          </a:prstGeom>
          <a:noFill/>
        </p:spPr>
        <p:txBody>
          <a:bodyPr wrap="square" rtlCol="0">
            <a:spAutoFit/>
          </a:bodyPr>
          <a:lstStyle/>
          <a:p>
            <a:pPr marL="342900" indent="-342900" algn="r" rtl="1">
              <a:buFont typeface="Arial" panose="020B0604020202020204" pitchFamily="34" charset="0"/>
              <a:buChar char="•"/>
            </a:pPr>
            <a:r>
              <a:rPr lang="en-US"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 </a:t>
            </a:r>
            <a:r>
              <a:rPr lang="ar-EG"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التدمير الخلاَق والنمو الاقتصادي:</a:t>
            </a:r>
            <a:endParaRPr lang="en-US"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 name="Slide Number Placeholder 1">
            <a:extLst>
              <a:ext uri="{FF2B5EF4-FFF2-40B4-BE49-F238E27FC236}">
                <a16:creationId xmlns:a16="http://schemas.microsoft.com/office/drawing/2014/main" id="{750A27D3-4FAB-4005-8614-A02F6121D0CC}"/>
              </a:ext>
            </a:extLst>
          </p:cNvPr>
          <p:cNvSpPr>
            <a:spLocks noGrp="1"/>
          </p:cNvSpPr>
          <p:nvPr>
            <p:ph type="sldNum" sz="quarter" idx="12"/>
          </p:nvPr>
        </p:nvSpPr>
        <p:spPr/>
        <p:txBody>
          <a:bodyPr/>
          <a:lstStyle/>
          <a:p>
            <a:fld id="{970A77BE-54D4-4BB8-B931-944BB0CA0E7B}" type="slidenum">
              <a:rPr lang="en-US" smtClean="0"/>
              <a:t>18</a:t>
            </a:fld>
            <a:endParaRPr lang="en-US"/>
          </a:p>
        </p:txBody>
      </p:sp>
      <p:sp>
        <p:nvSpPr>
          <p:cNvPr id="3" name="TextBox 2">
            <a:extLst>
              <a:ext uri="{FF2B5EF4-FFF2-40B4-BE49-F238E27FC236}">
                <a16:creationId xmlns:a16="http://schemas.microsoft.com/office/drawing/2014/main" id="{71BFBBC7-DB41-433E-B073-3D4C631DF05C}"/>
              </a:ext>
            </a:extLst>
          </p:cNvPr>
          <p:cNvSpPr txBox="1"/>
          <p:nvPr/>
        </p:nvSpPr>
        <p:spPr>
          <a:xfrm>
            <a:off x="430306" y="1358153"/>
            <a:ext cx="11373972" cy="369332"/>
          </a:xfrm>
          <a:prstGeom prst="rect">
            <a:avLst/>
          </a:prstGeom>
          <a:noFill/>
        </p:spPr>
        <p:txBody>
          <a:bodyPr wrap="square" rtlCol="0">
            <a:spAutoFit/>
          </a:bodyPr>
          <a:lstStyle/>
          <a:p>
            <a:pPr algn="r" rtl="1"/>
            <a:endParaRPr lang="en-US" dirty="0"/>
          </a:p>
        </p:txBody>
      </p:sp>
      <p:sp>
        <p:nvSpPr>
          <p:cNvPr id="5" name="Rectangle 4">
            <a:extLst>
              <a:ext uri="{FF2B5EF4-FFF2-40B4-BE49-F238E27FC236}">
                <a16:creationId xmlns:a16="http://schemas.microsoft.com/office/drawing/2014/main" id="{1E244654-A45F-4E14-ACFB-7ADE561A0680}"/>
              </a:ext>
            </a:extLst>
          </p:cNvPr>
          <p:cNvSpPr/>
          <p:nvPr/>
        </p:nvSpPr>
        <p:spPr>
          <a:xfrm>
            <a:off x="954742" y="1358153"/>
            <a:ext cx="10614212" cy="5032660"/>
          </a:xfrm>
          <a:prstGeom prst="rect">
            <a:avLst/>
          </a:prstGeom>
        </p:spPr>
        <p:txBody>
          <a:bodyPr wrap="square">
            <a:spAutoFit/>
          </a:bodyPr>
          <a:lstStyle/>
          <a:p>
            <a:pPr marL="285750" indent="-285750" algn="just" rtl="1">
              <a:lnSpc>
                <a:spcPct val="150000"/>
              </a:lnSpc>
              <a:buFont typeface="Arial" panose="020B0604020202020204" pitchFamily="34" charset="0"/>
              <a:buChar char="•"/>
            </a:pPr>
            <a:r>
              <a:rPr lang="ar-EG" sz="1600" b="1" dirty="0">
                <a:latin typeface="GE SS Two Bold" panose="020A0503020102020204" pitchFamily="18" charset="-78"/>
                <a:ea typeface="GE SS Two Bold" panose="020A0503020102020204" pitchFamily="18" charset="-78"/>
                <a:cs typeface="GE SS Two Bold" panose="020A0503020102020204" pitchFamily="18" charset="-78"/>
              </a:rPr>
              <a:t>قدّم </a:t>
            </a:r>
            <a:r>
              <a:rPr lang="ar-EG" sz="1600" b="1" dirty="0" err="1">
                <a:latin typeface="GE SS Two Bold" panose="020A0503020102020204" pitchFamily="18" charset="-78"/>
                <a:ea typeface="GE SS Two Bold" panose="020A0503020102020204" pitchFamily="18" charset="-78"/>
                <a:cs typeface="GE SS Two Bold" panose="020A0503020102020204" pitchFamily="18" charset="-78"/>
              </a:rPr>
              <a:t>أجيّون</a:t>
            </a:r>
            <a:r>
              <a:rPr lang="ar-EG" sz="1600" b="1" dirty="0">
                <a:latin typeface="GE SS Two Bold" panose="020A0503020102020204" pitchFamily="18" charset="-78"/>
                <a:ea typeface="GE SS Two Bold" panose="020A0503020102020204" pitchFamily="18" charset="-78"/>
                <a:cs typeface="GE SS Two Bold" panose="020A0503020102020204" pitchFamily="18" charset="-78"/>
              </a:rPr>
              <a:t> </a:t>
            </a:r>
            <a:r>
              <a:rPr lang="ar-EG" sz="1600" b="1" dirty="0" err="1">
                <a:latin typeface="GE SS Two Bold" panose="020A0503020102020204" pitchFamily="18" charset="-78"/>
                <a:ea typeface="GE SS Two Bold" panose="020A0503020102020204" pitchFamily="18" charset="-78"/>
                <a:cs typeface="GE SS Two Bold" panose="020A0503020102020204" pitchFamily="18" charset="-78"/>
              </a:rPr>
              <a:t>وهيوِيت</a:t>
            </a:r>
            <a:r>
              <a:rPr lang="ar-EG" sz="1600" b="1" dirty="0">
                <a:latin typeface="GE SS Two Bold" panose="020A0503020102020204" pitchFamily="18" charset="-78"/>
                <a:ea typeface="GE SS Two Bold" panose="020A0503020102020204" pitchFamily="18" charset="-78"/>
                <a:cs typeface="GE SS Two Bold" panose="020A0503020102020204" pitchFamily="18" charset="-78"/>
              </a:rPr>
              <a:t> مفهوم «التدمير الخلّاق» إلى الأدبيات النظرية حول ال</a:t>
            </a:r>
            <a:r>
              <a:rPr lang="en-US" sz="1600" b="1" dirty="0">
                <a:ea typeface="GE SS Two Bold" panose="020A0503020102020204" pitchFamily="18" charset="-78"/>
                <a:cs typeface="GE SS Two Bold" panose="020A0503020102020204" pitchFamily="18" charset="-78"/>
              </a:rPr>
              <a:t>Endogenous Growth </a:t>
            </a:r>
            <a:r>
              <a:rPr lang="ar-EG" sz="1600" b="1" dirty="0">
                <a:latin typeface="GE SS Two Bold" panose="020A0503020102020204" pitchFamily="18" charset="-78"/>
                <a:ea typeface="GE SS Two Bold" panose="020A0503020102020204" pitchFamily="18" charset="-78"/>
                <a:cs typeface="GE SS Two Bold" panose="020A0503020102020204" pitchFamily="18" charset="-78"/>
              </a:rPr>
              <a:t>، وأظهرا كيف يمكن التوفيق بينه وبين مسار نمو متوازن ومطرد على المستوى الكلي .ويرجع الفضل في صك مصطلح «التدمير الخلّاق» إلى  بعالِم الاقتصاد جوزيف </a:t>
            </a:r>
            <a:r>
              <a:rPr lang="ar-EG" sz="1600" b="1" dirty="0" err="1">
                <a:latin typeface="GE SS Two Bold" panose="020A0503020102020204" pitchFamily="18" charset="-78"/>
                <a:ea typeface="GE SS Two Bold" panose="020A0503020102020204" pitchFamily="18" charset="-78"/>
                <a:cs typeface="GE SS Two Bold" panose="020A0503020102020204" pitchFamily="18" charset="-78"/>
              </a:rPr>
              <a:t>شومبيتر</a:t>
            </a:r>
            <a:r>
              <a:rPr lang="ar-EG" sz="1600" b="1" dirty="0">
                <a:latin typeface="GE SS Two Bold" panose="020A0503020102020204" pitchFamily="18" charset="-78"/>
                <a:ea typeface="GE SS Two Bold" panose="020A0503020102020204" pitchFamily="18" charset="-78"/>
                <a:cs typeface="GE SS Two Bold" panose="020A0503020102020204" pitchFamily="18" charset="-78"/>
              </a:rPr>
              <a:t>، الذي وصف الابتكار المتواصل ودخول رواد الأعمال الجدد بأنهما المحرك الرئيسي للنمو الكلي. وعلى النقيض التام من شومبيتر، الذي رأى في «التدمير الخلّاق» بذرة الانهيار الحتمي للاقتصادات الحرة، أظهر أجيّون وهيوِيت كيف يمكن للنمو القائم على «التدمير الخلّاق» أن يكون قابلاً للاستمرار، وألا يتباطأ كما كان الحال قبل الثورة الصناعية. </a:t>
            </a:r>
            <a:endParaRPr lang="ar-EG" sz="1600" b="1" dirty="0">
              <a:solidFill>
                <a:srgbClr val="A94148"/>
              </a:solidFill>
              <a:latin typeface="GE SS Two Bold" panose="020A0503020102020204" pitchFamily="18" charset="-78"/>
              <a:ea typeface="GE SS Two Bold" panose="020A0503020102020204" pitchFamily="18" charset="-78"/>
              <a:cs typeface="GE SS Two Bold" panose="020A0503020102020204" pitchFamily="18" charset="-78"/>
            </a:endParaRPr>
          </a:p>
          <a:p>
            <a:pPr algn="just" rtl="1">
              <a:lnSpc>
                <a:spcPct val="150000"/>
              </a:lnSpc>
            </a:pPr>
            <a:endParaRPr lang="ar-EG" sz="800" b="1" dirty="0">
              <a:latin typeface="GE SS Two Bold" panose="020A0503020102020204" pitchFamily="18" charset="-78"/>
              <a:ea typeface="GE SS Two Bold" panose="020A0503020102020204" pitchFamily="18" charset="-78"/>
              <a:cs typeface="GE SS Two Bold" panose="020A0503020102020204" pitchFamily="18" charset="-78"/>
            </a:endParaRPr>
          </a:p>
          <a:p>
            <a:pPr marL="285750" indent="-285750" algn="just" rtl="1">
              <a:lnSpc>
                <a:spcPct val="150000"/>
              </a:lnSpc>
              <a:buFont typeface="Arial" panose="020B0604020202020204" pitchFamily="34" charset="0"/>
              <a:buChar char="•"/>
            </a:pPr>
            <a:r>
              <a:rPr lang="ar-EG" sz="1600" b="1" dirty="0">
                <a:latin typeface="GE SS Two Bold" panose="020A0503020102020204" pitchFamily="18" charset="-78"/>
                <a:ea typeface="GE SS Two Bold" panose="020A0503020102020204" pitchFamily="18" charset="-78"/>
                <a:cs typeface="GE SS Two Bold" panose="020A0503020102020204" pitchFamily="18" charset="-78"/>
              </a:rPr>
              <a:t>وتشير نظرية «التدمير الخلّاق» إلى أن أفعال المخترعين ورواد الأعمال تلعب دوراً محورياً وتحدد في نهاية المطاف معدل النمو الاقتصادي على المدى الطويل. ونتيجة لذلك، فإن رأس المال البشري وطريقة اختيار من يصبح مخترعاً لهما آثار بعيدة المدى.</a:t>
            </a:r>
          </a:p>
          <a:p>
            <a:pPr algn="just" rtl="1">
              <a:lnSpc>
                <a:spcPct val="150000"/>
              </a:lnSpc>
            </a:pPr>
            <a:endParaRPr lang="ar-EG" sz="800" b="1" dirty="0">
              <a:latin typeface="GE SS Two Bold" panose="020A0503020102020204" pitchFamily="18" charset="-78"/>
              <a:ea typeface="GE SS Two Bold" panose="020A0503020102020204" pitchFamily="18" charset="-78"/>
              <a:cs typeface="GE SS Two Bold" panose="020A0503020102020204" pitchFamily="18" charset="-78"/>
            </a:endParaRPr>
          </a:p>
          <a:p>
            <a:pPr marL="285750" indent="-285750" algn="just" rtl="1">
              <a:lnSpc>
                <a:spcPct val="150000"/>
              </a:lnSpc>
              <a:buFont typeface="Arial" panose="020B0604020202020204" pitchFamily="34" charset="0"/>
              <a:buChar char="•"/>
            </a:pPr>
            <a:r>
              <a:rPr lang="ar-EG" sz="1600" b="1" dirty="0">
                <a:latin typeface="GE SS Two Bold" panose="020A0503020102020204" pitchFamily="18" charset="-78"/>
                <a:ea typeface="GE SS Two Bold" panose="020A0503020102020204" pitchFamily="18" charset="-78"/>
                <a:cs typeface="GE SS Two Bold" panose="020A0503020102020204" pitchFamily="18" charset="-78"/>
              </a:rPr>
              <a:t> ومن المهم عدم تقييد قاعدة الداخلين المحتملين إلى عالم الابتكار وريادة الأعمال، وضمان أن يوجّه رواد الأعمال نشاطهم نحو أكثر الاستخدامات إنتاجية. كما أظهر أجيّون وآخرون أن مؤشرات الحراك الاجتماعي ترتبط إيجابياً بالنمو عبر مناطق التنقل الحضرية في الولايات المتحدة. </a:t>
            </a:r>
          </a:p>
          <a:p>
            <a:pPr marL="285750" indent="-285750" algn="just" rtl="1">
              <a:lnSpc>
                <a:spcPct val="150000"/>
              </a:lnSpc>
              <a:buFont typeface="Arial" panose="020B0604020202020204" pitchFamily="34" charset="0"/>
              <a:buChar char="•"/>
            </a:pPr>
            <a:endParaRPr lang="ar-EG" sz="800" b="1" dirty="0">
              <a:latin typeface="GE SS Two Bold" panose="020A0503020102020204" pitchFamily="18" charset="-78"/>
              <a:ea typeface="GE SS Two Bold" panose="020A0503020102020204" pitchFamily="18" charset="-78"/>
              <a:cs typeface="GE SS Two Bold" panose="020A0503020102020204" pitchFamily="18" charset="-78"/>
            </a:endParaRPr>
          </a:p>
          <a:p>
            <a:pPr marL="285750" indent="-285750" algn="just" rtl="1">
              <a:lnSpc>
                <a:spcPct val="150000"/>
              </a:lnSpc>
              <a:buFont typeface="Arial" panose="020B0604020202020204" pitchFamily="34" charset="0"/>
              <a:buChar char="•"/>
            </a:pPr>
            <a:r>
              <a:rPr lang="ar-EG" sz="1600" b="1" dirty="0">
                <a:latin typeface="GE SS Two Bold" panose="020A0503020102020204" pitchFamily="18" charset="-78"/>
                <a:ea typeface="GE SS Two Bold" panose="020A0503020102020204" pitchFamily="18" charset="-78"/>
                <a:cs typeface="GE SS Two Bold" panose="020A0503020102020204" pitchFamily="18" charset="-78"/>
              </a:rPr>
              <a:t>وفي الوقت نفسه، قد يكون من الضروري تحمّل مستويات مرتفعة من عدم المساواة في الدخل في القمة، إذا كانت تلك الفروق ناتجة عن عوائد الابتكار، وذلك لتحفيز رواد الأعمال والمخترعين على القيام بأنشطتهم الابتكارية. وبهذا المعنى، فإن عدم المساواة (الثابتة) في الدخل والحراك الاجتماعي قد يسهمان معاً في تحفيز الابتكار والنمو الاقتصادي.</a:t>
            </a:r>
            <a:endParaRPr lang="en-US" sz="1600" b="1" dirty="0">
              <a:latin typeface="GE SS Two Bold" panose="020A0503020102020204" pitchFamily="18" charset="-78"/>
              <a:ea typeface="GE SS Two Bold" panose="020A0503020102020204" pitchFamily="18" charset="-78"/>
              <a:cs typeface="GE SS Two Bold" panose="020A0503020102020204" pitchFamily="18" charset="-78"/>
            </a:endParaRPr>
          </a:p>
        </p:txBody>
      </p:sp>
    </p:spTree>
    <p:extLst>
      <p:ext uri="{BB962C8B-B14F-4D97-AF65-F5344CB8AC3E}">
        <p14:creationId xmlns:p14="http://schemas.microsoft.com/office/powerpoint/2010/main" val="1044975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6FCF18-7E20-4F02-9B8B-1E6E52523DA4}"/>
              </a:ext>
            </a:extLst>
          </p:cNvPr>
          <p:cNvSpPr/>
          <p:nvPr/>
        </p:nvSpPr>
        <p:spPr>
          <a:xfrm rot="16200000">
            <a:off x="5564842" y="-5564842"/>
            <a:ext cx="1062316" cy="12192000"/>
          </a:xfrm>
          <a:prstGeom prst="rect">
            <a:avLst/>
          </a:prstGeom>
          <a:solidFill>
            <a:srgbClr val="501F22"/>
          </a:solidFill>
          <a:ln>
            <a:solidFill>
              <a:srgbClr val="501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553E4E2-267E-4936-94BB-9C9667DBBF8C}"/>
              </a:ext>
            </a:extLst>
          </p:cNvPr>
          <p:cNvSpPr txBox="1"/>
          <p:nvPr/>
        </p:nvSpPr>
        <p:spPr>
          <a:xfrm>
            <a:off x="4368054" y="300325"/>
            <a:ext cx="7436224" cy="461665"/>
          </a:xfrm>
          <a:prstGeom prst="rect">
            <a:avLst/>
          </a:prstGeom>
          <a:noFill/>
        </p:spPr>
        <p:txBody>
          <a:bodyPr wrap="square" rtlCol="0">
            <a:spAutoFit/>
          </a:bodyPr>
          <a:lstStyle/>
          <a:p>
            <a:pPr marL="342900" indent="-342900" algn="r" rtl="1">
              <a:buFont typeface="Arial" panose="020B0604020202020204" pitchFamily="34" charset="0"/>
              <a:buChar char="•"/>
            </a:pPr>
            <a:r>
              <a:rPr lang="ar-EG"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النموذج الرياضي:</a:t>
            </a:r>
            <a:endParaRPr lang="en-US"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 name="Slide Number Placeholder 1">
            <a:extLst>
              <a:ext uri="{FF2B5EF4-FFF2-40B4-BE49-F238E27FC236}">
                <a16:creationId xmlns:a16="http://schemas.microsoft.com/office/drawing/2014/main" id="{750A27D3-4FAB-4005-8614-A02F6121D0CC}"/>
              </a:ext>
            </a:extLst>
          </p:cNvPr>
          <p:cNvSpPr>
            <a:spLocks noGrp="1"/>
          </p:cNvSpPr>
          <p:nvPr>
            <p:ph type="sldNum" sz="quarter" idx="12"/>
          </p:nvPr>
        </p:nvSpPr>
        <p:spPr/>
        <p:txBody>
          <a:bodyPr/>
          <a:lstStyle/>
          <a:p>
            <a:fld id="{970A77BE-54D4-4BB8-B931-944BB0CA0E7B}" type="slidenum">
              <a:rPr lang="en-US" smtClean="0"/>
              <a:t>19</a:t>
            </a:fld>
            <a:endParaRPr lang="en-US"/>
          </a:p>
        </p:txBody>
      </p:sp>
      <p:pic>
        <p:nvPicPr>
          <p:cNvPr id="7" name="Picture 6">
            <a:extLst>
              <a:ext uri="{FF2B5EF4-FFF2-40B4-BE49-F238E27FC236}">
                <a16:creationId xmlns:a16="http://schemas.microsoft.com/office/drawing/2014/main" id="{E12543F7-05F1-4AA3-A7A5-1F0A1D861341}"/>
              </a:ext>
            </a:extLst>
          </p:cNvPr>
          <p:cNvPicPr>
            <a:picLocks noChangeAspect="1"/>
          </p:cNvPicPr>
          <p:nvPr/>
        </p:nvPicPr>
        <p:blipFill>
          <a:blip r:embed="rId2"/>
          <a:stretch>
            <a:fillRect/>
          </a:stretch>
        </p:blipFill>
        <p:spPr>
          <a:xfrm>
            <a:off x="4844978" y="1718705"/>
            <a:ext cx="7151383" cy="1266541"/>
          </a:xfrm>
          <a:prstGeom prst="rect">
            <a:avLst/>
          </a:prstGeom>
        </p:spPr>
      </p:pic>
      <p:pic>
        <p:nvPicPr>
          <p:cNvPr id="10" name="Picture 9">
            <a:extLst>
              <a:ext uri="{FF2B5EF4-FFF2-40B4-BE49-F238E27FC236}">
                <a16:creationId xmlns:a16="http://schemas.microsoft.com/office/drawing/2014/main" id="{084CC57D-22FE-4E07-BD55-85E3193F1776}"/>
              </a:ext>
            </a:extLst>
          </p:cNvPr>
          <p:cNvPicPr>
            <a:picLocks noChangeAspect="1"/>
          </p:cNvPicPr>
          <p:nvPr/>
        </p:nvPicPr>
        <p:blipFill>
          <a:blip r:embed="rId3"/>
          <a:stretch>
            <a:fillRect/>
          </a:stretch>
        </p:blipFill>
        <p:spPr>
          <a:xfrm>
            <a:off x="4760259" y="2767832"/>
            <a:ext cx="7431741" cy="1408933"/>
          </a:xfrm>
          <a:prstGeom prst="rect">
            <a:avLst/>
          </a:prstGeom>
        </p:spPr>
      </p:pic>
      <p:pic>
        <p:nvPicPr>
          <p:cNvPr id="11" name="Picture 10">
            <a:extLst>
              <a:ext uri="{FF2B5EF4-FFF2-40B4-BE49-F238E27FC236}">
                <a16:creationId xmlns:a16="http://schemas.microsoft.com/office/drawing/2014/main" id="{459AA5B0-78AF-488C-BF6F-D90507FA1653}"/>
              </a:ext>
            </a:extLst>
          </p:cNvPr>
          <p:cNvPicPr>
            <a:picLocks noChangeAspect="1"/>
          </p:cNvPicPr>
          <p:nvPr/>
        </p:nvPicPr>
        <p:blipFill>
          <a:blip r:embed="rId4"/>
          <a:stretch>
            <a:fillRect/>
          </a:stretch>
        </p:blipFill>
        <p:spPr>
          <a:xfrm>
            <a:off x="4598895" y="3933867"/>
            <a:ext cx="7501786" cy="1524788"/>
          </a:xfrm>
          <a:prstGeom prst="rect">
            <a:avLst/>
          </a:prstGeom>
        </p:spPr>
      </p:pic>
      <p:pic>
        <p:nvPicPr>
          <p:cNvPr id="4" name="Picture 3">
            <a:extLst>
              <a:ext uri="{FF2B5EF4-FFF2-40B4-BE49-F238E27FC236}">
                <a16:creationId xmlns:a16="http://schemas.microsoft.com/office/drawing/2014/main" id="{193AD081-E1CB-4EA9-AB31-4ACCFEAA7524}"/>
              </a:ext>
            </a:extLst>
          </p:cNvPr>
          <p:cNvPicPr>
            <a:picLocks noChangeAspect="1"/>
          </p:cNvPicPr>
          <p:nvPr/>
        </p:nvPicPr>
        <p:blipFill>
          <a:blip r:embed="rId5"/>
          <a:stretch>
            <a:fillRect/>
          </a:stretch>
        </p:blipFill>
        <p:spPr>
          <a:xfrm>
            <a:off x="426354" y="1861028"/>
            <a:ext cx="6453633" cy="1166611"/>
          </a:xfrm>
          <a:prstGeom prst="rect">
            <a:avLst/>
          </a:prstGeom>
        </p:spPr>
      </p:pic>
      <p:pic>
        <p:nvPicPr>
          <p:cNvPr id="5" name="Picture 4">
            <a:extLst>
              <a:ext uri="{FF2B5EF4-FFF2-40B4-BE49-F238E27FC236}">
                <a16:creationId xmlns:a16="http://schemas.microsoft.com/office/drawing/2014/main" id="{5572C6D4-CA2E-4895-AE30-38F0E5A6B3D0}"/>
              </a:ext>
            </a:extLst>
          </p:cNvPr>
          <p:cNvPicPr>
            <a:picLocks noChangeAspect="1"/>
          </p:cNvPicPr>
          <p:nvPr/>
        </p:nvPicPr>
        <p:blipFill>
          <a:blip r:embed="rId6"/>
          <a:stretch>
            <a:fillRect/>
          </a:stretch>
        </p:blipFill>
        <p:spPr>
          <a:xfrm>
            <a:off x="0" y="2801226"/>
            <a:ext cx="6879987" cy="1643879"/>
          </a:xfrm>
          <a:prstGeom prst="rect">
            <a:avLst/>
          </a:prstGeom>
        </p:spPr>
      </p:pic>
      <p:pic>
        <p:nvPicPr>
          <p:cNvPr id="6" name="Picture 5">
            <a:extLst>
              <a:ext uri="{FF2B5EF4-FFF2-40B4-BE49-F238E27FC236}">
                <a16:creationId xmlns:a16="http://schemas.microsoft.com/office/drawing/2014/main" id="{B65F8C54-BF73-4711-BE53-C65285514533}"/>
              </a:ext>
            </a:extLst>
          </p:cNvPr>
          <p:cNvPicPr>
            <a:picLocks noChangeAspect="1"/>
          </p:cNvPicPr>
          <p:nvPr/>
        </p:nvPicPr>
        <p:blipFill>
          <a:blip r:embed="rId7"/>
          <a:stretch>
            <a:fillRect/>
          </a:stretch>
        </p:blipFill>
        <p:spPr>
          <a:xfrm>
            <a:off x="20917" y="3891474"/>
            <a:ext cx="6709836" cy="1234488"/>
          </a:xfrm>
          <a:prstGeom prst="rect">
            <a:avLst/>
          </a:prstGeom>
        </p:spPr>
      </p:pic>
      <p:pic>
        <p:nvPicPr>
          <p:cNvPr id="12" name="Picture 11">
            <a:extLst>
              <a:ext uri="{FF2B5EF4-FFF2-40B4-BE49-F238E27FC236}">
                <a16:creationId xmlns:a16="http://schemas.microsoft.com/office/drawing/2014/main" id="{514C912D-EF97-41ED-A492-29831159D4C8}"/>
              </a:ext>
            </a:extLst>
          </p:cNvPr>
          <p:cNvPicPr>
            <a:picLocks noChangeAspect="1"/>
          </p:cNvPicPr>
          <p:nvPr/>
        </p:nvPicPr>
        <p:blipFill>
          <a:blip r:embed="rId8"/>
          <a:stretch>
            <a:fillRect/>
          </a:stretch>
        </p:blipFill>
        <p:spPr>
          <a:xfrm>
            <a:off x="4280064" y="5342800"/>
            <a:ext cx="4239217" cy="1265964"/>
          </a:xfrm>
          <a:prstGeom prst="rect">
            <a:avLst/>
          </a:prstGeom>
        </p:spPr>
      </p:pic>
    </p:spTree>
    <p:extLst>
      <p:ext uri="{BB962C8B-B14F-4D97-AF65-F5344CB8AC3E}">
        <p14:creationId xmlns:p14="http://schemas.microsoft.com/office/powerpoint/2010/main" val="2206852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6FCF18-7E20-4F02-9B8B-1E6E52523DA4}"/>
              </a:ext>
            </a:extLst>
          </p:cNvPr>
          <p:cNvSpPr/>
          <p:nvPr/>
        </p:nvSpPr>
        <p:spPr>
          <a:xfrm rot="16200000">
            <a:off x="5564842" y="-5564842"/>
            <a:ext cx="1062316" cy="12192000"/>
          </a:xfrm>
          <a:prstGeom prst="rect">
            <a:avLst/>
          </a:prstGeom>
          <a:solidFill>
            <a:srgbClr val="501F22"/>
          </a:solidFill>
          <a:ln>
            <a:solidFill>
              <a:srgbClr val="501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750A27D3-4FAB-4005-8614-A02F6121D0CC}"/>
              </a:ext>
            </a:extLst>
          </p:cNvPr>
          <p:cNvSpPr>
            <a:spLocks noGrp="1"/>
          </p:cNvSpPr>
          <p:nvPr>
            <p:ph type="sldNum" sz="quarter" idx="12"/>
          </p:nvPr>
        </p:nvSpPr>
        <p:spPr/>
        <p:txBody>
          <a:bodyPr/>
          <a:lstStyle/>
          <a:p>
            <a:fld id="{970A77BE-54D4-4BB8-B931-944BB0CA0E7B}" type="slidenum">
              <a:rPr lang="en-US" smtClean="0"/>
              <a:t>2</a:t>
            </a:fld>
            <a:endParaRPr lang="en-US"/>
          </a:p>
        </p:txBody>
      </p:sp>
      <p:sp>
        <p:nvSpPr>
          <p:cNvPr id="3" name="TextBox 2"/>
          <p:cNvSpPr txBox="1"/>
          <p:nvPr/>
        </p:nvSpPr>
        <p:spPr>
          <a:xfrm>
            <a:off x="5046133" y="1501421"/>
            <a:ext cx="4662311" cy="2088445"/>
          </a:xfrm>
          <a:prstGeom prst="rect">
            <a:avLst/>
          </a:prstGeom>
          <a:noFill/>
        </p:spPr>
        <p:txBody>
          <a:bodyPr wrap="square" rtlCol="0">
            <a:spAutoFit/>
          </a:bodyPr>
          <a:lstStyle/>
          <a:p>
            <a:endParaRPr lang="en-US" dirty="0"/>
          </a:p>
        </p:txBody>
      </p:sp>
      <p:sp>
        <p:nvSpPr>
          <p:cNvPr id="6" name="TextBox 5"/>
          <p:cNvSpPr txBox="1"/>
          <p:nvPr/>
        </p:nvSpPr>
        <p:spPr>
          <a:xfrm>
            <a:off x="5198533" y="1620888"/>
            <a:ext cx="4662311" cy="2088445"/>
          </a:xfrm>
          <a:prstGeom prst="rect">
            <a:avLst/>
          </a:prstGeom>
          <a:noFill/>
        </p:spPr>
        <p:txBody>
          <a:bodyPr wrap="square" rtlCol="0">
            <a:spAutoFit/>
          </a:bodyPr>
          <a:lstStyle/>
          <a:p>
            <a:endParaRPr lang="en-US" dirty="0"/>
          </a:p>
        </p:txBody>
      </p:sp>
      <p:sp>
        <p:nvSpPr>
          <p:cNvPr id="7" name="TextBox 6"/>
          <p:cNvSpPr txBox="1"/>
          <p:nvPr/>
        </p:nvSpPr>
        <p:spPr>
          <a:xfrm>
            <a:off x="1999295" y="1460599"/>
            <a:ext cx="8193409" cy="4524315"/>
          </a:xfrm>
          <a:prstGeom prst="rect">
            <a:avLst/>
          </a:prstGeom>
          <a:noFill/>
        </p:spPr>
        <p:txBody>
          <a:bodyPr wrap="square" rtlCol="0">
            <a:spAutoFit/>
          </a:bodyPr>
          <a:lstStyle/>
          <a:p>
            <a:pPr algn="ctr"/>
            <a:r>
              <a:rPr lang="ar-EG" sz="3600" b="1" dirty="0"/>
              <a:t>شكر للمساعدة المقدّرة</a:t>
            </a:r>
          </a:p>
          <a:p>
            <a:pPr algn="ctr"/>
            <a:endParaRPr lang="ar-EG" sz="3600" b="1" dirty="0"/>
          </a:p>
          <a:p>
            <a:pPr algn="r"/>
            <a:r>
              <a:rPr lang="ar-EG" sz="3600" b="1" dirty="0"/>
              <a:t>أشكر تلاميذي من الجيل الصاعد على كريم مساندتهم</a:t>
            </a:r>
          </a:p>
          <a:p>
            <a:pPr algn="r"/>
            <a:endParaRPr lang="ar-EG" sz="3600" b="1" dirty="0"/>
          </a:p>
          <a:p>
            <a:pPr algn="r"/>
            <a:r>
              <a:rPr lang="ar-EG" sz="3600" b="1" dirty="0"/>
              <a:t>نهى مجدي</a:t>
            </a:r>
          </a:p>
          <a:p>
            <a:pPr algn="r"/>
            <a:r>
              <a:rPr lang="ar-EG" sz="3600" b="1" dirty="0"/>
              <a:t>محمد الزيني</a:t>
            </a:r>
          </a:p>
          <a:p>
            <a:pPr algn="r"/>
            <a:r>
              <a:rPr lang="ar-EG" sz="3600" b="1" dirty="0"/>
              <a:t>آمال رضا</a:t>
            </a:r>
          </a:p>
          <a:p>
            <a:pPr algn="r"/>
            <a:r>
              <a:rPr lang="ar-EG" sz="3600" b="1" dirty="0"/>
              <a:t>حسام ناصف</a:t>
            </a:r>
            <a:endParaRPr lang="en-US" sz="3600" b="1" dirty="0"/>
          </a:p>
        </p:txBody>
      </p:sp>
    </p:spTree>
    <p:extLst>
      <p:ext uri="{BB962C8B-B14F-4D97-AF65-F5344CB8AC3E}">
        <p14:creationId xmlns:p14="http://schemas.microsoft.com/office/powerpoint/2010/main" val="1778301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6FCF18-7E20-4F02-9B8B-1E6E52523DA4}"/>
              </a:ext>
            </a:extLst>
          </p:cNvPr>
          <p:cNvSpPr/>
          <p:nvPr/>
        </p:nvSpPr>
        <p:spPr>
          <a:xfrm rot="16200000">
            <a:off x="5564842" y="-5564842"/>
            <a:ext cx="1062316" cy="12192000"/>
          </a:xfrm>
          <a:prstGeom prst="rect">
            <a:avLst/>
          </a:prstGeom>
          <a:solidFill>
            <a:srgbClr val="501F22"/>
          </a:solidFill>
          <a:ln>
            <a:solidFill>
              <a:srgbClr val="501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553E4E2-267E-4936-94BB-9C9667DBBF8C}"/>
              </a:ext>
            </a:extLst>
          </p:cNvPr>
          <p:cNvSpPr txBox="1"/>
          <p:nvPr/>
        </p:nvSpPr>
        <p:spPr>
          <a:xfrm>
            <a:off x="4368054" y="300325"/>
            <a:ext cx="7436224" cy="461665"/>
          </a:xfrm>
          <a:prstGeom prst="rect">
            <a:avLst/>
          </a:prstGeom>
          <a:noFill/>
        </p:spPr>
        <p:txBody>
          <a:bodyPr wrap="square" rtlCol="0">
            <a:spAutoFit/>
          </a:bodyPr>
          <a:lstStyle/>
          <a:p>
            <a:pPr marL="342900" indent="-342900" algn="r" rtl="1">
              <a:buFont typeface="Arial" panose="020B0604020202020204" pitchFamily="34" charset="0"/>
              <a:buChar char="•"/>
            </a:pPr>
            <a:r>
              <a:rPr lang="ar-EG"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النموذج الرياضي:</a:t>
            </a:r>
            <a:endParaRPr lang="en-US"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 name="Slide Number Placeholder 1">
            <a:extLst>
              <a:ext uri="{FF2B5EF4-FFF2-40B4-BE49-F238E27FC236}">
                <a16:creationId xmlns:a16="http://schemas.microsoft.com/office/drawing/2014/main" id="{750A27D3-4FAB-4005-8614-A02F6121D0CC}"/>
              </a:ext>
            </a:extLst>
          </p:cNvPr>
          <p:cNvSpPr>
            <a:spLocks noGrp="1"/>
          </p:cNvSpPr>
          <p:nvPr>
            <p:ph type="sldNum" sz="quarter" idx="12"/>
          </p:nvPr>
        </p:nvSpPr>
        <p:spPr/>
        <p:txBody>
          <a:bodyPr/>
          <a:lstStyle/>
          <a:p>
            <a:fld id="{970A77BE-54D4-4BB8-B931-944BB0CA0E7B}" type="slidenum">
              <a:rPr lang="en-US" smtClean="0"/>
              <a:t>20</a:t>
            </a:fld>
            <a:endParaRPr lang="en-US"/>
          </a:p>
        </p:txBody>
      </p:sp>
      <p:pic>
        <p:nvPicPr>
          <p:cNvPr id="3" name="Picture 2">
            <a:extLst>
              <a:ext uri="{FF2B5EF4-FFF2-40B4-BE49-F238E27FC236}">
                <a16:creationId xmlns:a16="http://schemas.microsoft.com/office/drawing/2014/main" id="{375154BF-EFC4-4BCC-B0A9-5EC5AE829F3B}"/>
              </a:ext>
            </a:extLst>
          </p:cNvPr>
          <p:cNvPicPr>
            <a:picLocks noChangeAspect="1"/>
          </p:cNvPicPr>
          <p:nvPr/>
        </p:nvPicPr>
        <p:blipFill>
          <a:blip r:embed="rId2"/>
          <a:stretch>
            <a:fillRect/>
          </a:stretch>
        </p:blipFill>
        <p:spPr>
          <a:xfrm>
            <a:off x="632021" y="1411474"/>
            <a:ext cx="5232287" cy="1062318"/>
          </a:xfrm>
          <a:prstGeom prst="rect">
            <a:avLst/>
          </a:prstGeom>
        </p:spPr>
      </p:pic>
      <p:pic>
        <p:nvPicPr>
          <p:cNvPr id="12" name="Picture 11">
            <a:extLst>
              <a:ext uri="{FF2B5EF4-FFF2-40B4-BE49-F238E27FC236}">
                <a16:creationId xmlns:a16="http://schemas.microsoft.com/office/drawing/2014/main" id="{F8BEA1CA-21A2-4B1B-80EE-A937DAFE1C35}"/>
              </a:ext>
            </a:extLst>
          </p:cNvPr>
          <p:cNvPicPr>
            <a:picLocks noChangeAspect="1"/>
          </p:cNvPicPr>
          <p:nvPr/>
        </p:nvPicPr>
        <p:blipFill>
          <a:blip r:embed="rId3"/>
          <a:stretch>
            <a:fillRect/>
          </a:stretch>
        </p:blipFill>
        <p:spPr>
          <a:xfrm>
            <a:off x="360630" y="2473792"/>
            <a:ext cx="5313820" cy="955208"/>
          </a:xfrm>
          <a:prstGeom prst="rect">
            <a:avLst/>
          </a:prstGeom>
        </p:spPr>
      </p:pic>
      <p:pic>
        <p:nvPicPr>
          <p:cNvPr id="13" name="Picture 12">
            <a:extLst>
              <a:ext uri="{FF2B5EF4-FFF2-40B4-BE49-F238E27FC236}">
                <a16:creationId xmlns:a16="http://schemas.microsoft.com/office/drawing/2014/main" id="{FF5E9FB6-1518-4F8A-82A7-781332A81535}"/>
              </a:ext>
            </a:extLst>
          </p:cNvPr>
          <p:cNvPicPr>
            <a:picLocks noChangeAspect="1"/>
          </p:cNvPicPr>
          <p:nvPr/>
        </p:nvPicPr>
        <p:blipFill>
          <a:blip r:embed="rId4"/>
          <a:stretch>
            <a:fillRect/>
          </a:stretch>
        </p:blipFill>
        <p:spPr>
          <a:xfrm>
            <a:off x="360630" y="3429000"/>
            <a:ext cx="5589354" cy="1196788"/>
          </a:xfrm>
          <a:prstGeom prst="rect">
            <a:avLst/>
          </a:prstGeom>
        </p:spPr>
      </p:pic>
      <p:pic>
        <p:nvPicPr>
          <p:cNvPr id="14" name="Picture 13">
            <a:extLst>
              <a:ext uri="{FF2B5EF4-FFF2-40B4-BE49-F238E27FC236}">
                <a16:creationId xmlns:a16="http://schemas.microsoft.com/office/drawing/2014/main" id="{72104142-35A2-4355-9C39-FEA8A0105CF3}"/>
              </a:ext>
            </a:extLst>
          </p:cNvPr>
          <p:cNvPicPr>
            <a:picLocks noChangeAspect="1"/>
          </p:cNvPicPr>
          <p:nvPr/>
        </p:nvPicPr>
        <p:blipFill>
          <a:blip r:embed="rId5"/>
          <a:stretch>
            <a:fillRect/>
          </a:stretch>
        </p:blipFill>
        <p:spPr>
          <a:xfrm>
            <a:off x="506306" y="4491318"/>
            <a:ext cx="5358002" cy="1196788"/>
          </a:xfrm>
          <a:prstGeom prst="rect">
            <a:avLst/>
          </a:prstGeom>
        </p:spPr>
      </p:pic>
      <p:pic>
        <p:nvPicPr>
          <p:cNvPr id="15" name="Picture 14">
            <a:extLst>
              <a:ext uri="{FF2B5EF4-FFF2-40B4-BE49-F238E27FC236}">
                <a16:creationId xmlns:a16="http://schemas.microsoft.com/office/drawing/2014/main" id="{AD24F5FE-7FEB-4225-91A8-ACDD0C9FB26B}"/>
              </a:ext>
            </a:extLst>
          </p:cNvPr>
          <p:cNvPicPr>
            <a:picLocks noChangeAspect="1"/>
          </p:cNvPicPr>
          <p:nvPr/>
        </p:nvPicPr>
        <p:blipFill>
          <a:blip r:embed="rId6"/>
          <a:stretch>
            <a:fillRect/>
          </a:stretch>
        </p:blipFill>
        <p:spPr>
          <a:xfrm>
            <a:off x="6096000" y="1362643"/>
            <a:ext cx="5622605" cy="1111149"/>
          </a:xfrm>
          <a:prstGeom prst="rect">
            <a:avLst/>
          </a:prstGeom>
        </p:spPr>
      </p:pic>
      <p:pic>
        <p:nvPicPr>
          <p:cNvPr id="16" name="Picture 15">
            <a:extLst>
              <a:ext uri="{FF2B5EF4-FFF2-40B4-BE49-F238E27FC236}">
                <a16:creationId xmlns:a16="http://schemas.microsoft.com/office/drawing/2014/main" id="{3838B1AD-E0D8-4234-BEB6-F59505C5D3C5}"/>
              </a:ext>
            </a:extLst>
          </p:cNvPr>
          <p:cNvPicPr>
            <a:picLocks noChangeAspect="1"/>
          </p:cNvPicPr>
          <p:nvPr/>
        </p:nvPicPr>
        <p:blipFill>
          <a:blip r:embed="rId7"/>
          <a:stretch>
            <a:fillRect/>
          </a:stretch>
        </p:blipFill>
        <p:spPr>
          <a:xfrm>
            <a:off x="5817101" y="3041574"/>
            <a:ext cx="6085987" cy="989071"/>
          </a:xfrm>
          <a:prstGeom prst="rect">
            <a:avLst/>
          </a:prstGeom>
        </p:spPr>
      </p:pic>
      <p:pic>
        <p:nvPicPr>
          <p:cNvPr id="17" name="Picture 16">
            <a:extLst>
              <a:ext uri="{FF2B5EF4-FFF2-40B4-BE49-F238E27FC236}">
                <a16:creationId xmlns:a16="http://schemas.microsoft.com/office/drawing/2014/main" id="{B9F9C11E-1CE1-4675-ABA8-B8F37EF05BD0}"/>
              </a:ext>
            </a:extLst>
          </p:cNvPr>
          <p:cNvPicPr>
            <a:picLocks noChangeAspect="1"/>
          </p:cNvPicPr>
          <p:nvPr/>
        </p:nvPicPr>
        <p:blipFill>
          <a:blip r:embed="rId8"/>
          <a:stretch>
            <a:fillRect/>
          </a:stretch>
        </p:blipFill>
        <p:spPr>
          <a:xfrm>
            <a:off x="6242017" y="4360087"/>
            <a:ext cx="5708278" cy="1459249"/>
          </a:xfrm>
          <a:prstGeom prst="rect">
            <a:avLst/>
          </a:prstGeom>
        </p:spPr>
      </p:pic>
    </p:spTree>
    <p:extLst>
      <p:ext uri="{BB962C8B-B14F-4D97-AF65-F5344CB8AC3E}">
        <p14:creationId xmlns:p14="http://schemas.microsoft.com/office/powerpoint/2010/main" val="3314754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6FCF18-7E20-4F02-9B8B-1E6E52523DA4}"/>
              </a:ext>
            </a:extLst>
          </p:cNvPr>
          <p:cNvSpPr/>
          <p:nvPr/>
        </p:nvSpPr>
        <p:spPr>
          <a:xfrm rot="16200000">
            <a:off x="5618629" y="-5658970"/>
            <a:ext cx="954741" cy="12192000"/>
          </a:xfrm>
          <a:prstGeom prst="rect">
            <a:avLst/>
          </a:prstGeom>
          <a:solidFill>
            <a:srgbClr val="501F22"/>
          </a:solidFill>
          <a:ln>
            <a:solidFill>
              <a:srgbClr val="501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553E4E2-267E-4936-94BB-9C9667DBBF8C}"/>
              </a:ext>
            </a:extLst>
          </p:cNvPr>
          <p:cNvSpPr txBox="1"/>
          <p:nvPr/>
        </p:nvSpPr>
        <p:spPr>
          <a:xfrm>
            <a:off x="4368054" y="300325"/>
            <a:ext cx="7436224" cy="461665"/>
          </a:xfrm>
          <a:prstGeom prst="rect">
            <a:avLst/>
          </a:prstGeom>
          <a:noFill/>
        </p:spPr>
        <p:txBody>
          <a:bodyPr wrap="square" rtlCol="0">
            <a:spAutoFit/>
          </a:bodyPr>
          <a:lstStyle/>
          <a:p>
            <a:pPr marL="342900" indent="-342900" algn="r" rtl="1">
              <a:buFont typeface="Arial" panose="020B0604020202020204" pitchFamily="34" charset="0"/>
              <a:buChar char="•"/>
            </a:pPr>
            <a:r>
              <a:rPr lang="ar-EG"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أهم الاستنتاجات وتبعاتها على المجتمع:</a:t>
            </a:r>
            <a:endParaRPr lang="en-US"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 name="Slide Number Placeholder 1">
            <a:extLst>
              <a:ext uri="{FF2B5EF4-FFF2-40B4-BE49-F238E27FC236}">
                <a16:creationId xmlns:a16="http://schemas.microsoft.com/office/drawing/2014/main" id="{750A27D3-4FAB-4005-8614-A02F6121D0CC}"/>
              </a:ext>
            </a:extLst>
          </p:cNvPr>
          <p:cNvSpPr>
            <a:spLocks noGrp="1"/>
          </p:cNvSpPr>
          <p:nvPr>
            <p:ph type="sldNum" sz="quarter" idx="12"/>
          </p:nvPr>
        </p:nvSpPr>
        <p:spPr/>
        <p:txBody>
          <a:bodyPr/>
          <a:lstStyle/>
          <a:p>
            <a:fld id="{970A77BE-54D4-4BB8-B931-944BB0CA0E7B}" type="slidenum">
              <a:rPr lang="en-US" smtClean="0"/>
              <a:t>21</a:t>
            </a:fld>
            <a:endParaRPr lang="en-US"/>
          </a:p>
        </p:txBody>
      </p:sp>
      <p:sp>
        <p:nvSpPr>
          <p:cNvPr id="3" name="TextBox 2">
            <a:extLst>
              <a:ext uri="{FF2B5EF4-FFF2-40B4-BE49-F238E27FC236}">
                <a16:creationId xmlns:a16="http://schemas.microsoft.com/office/drawing/2014/main" id="{71BFBBC7-DB41-433E-B073-3D4C631DF05C}"/>
              </a:ext>
            </a:extLst>
          </p:cNvPr>
          <p:cNvSpPr txBox="1"/>
          <p:nvPr/>
        </p:nvSpPr>
        <p:spPr>
          <a:xfrm>
            <a:off x="430306" y="1358153"/>
            <a:ext cx="11373972" cy="369332"/>
          </a:xfrm>
          <a:prstGeom prst="rect">
            <a:avLst/>
          </a:prstGeom>
          <a:noFill/>
        </p:spPr>
        <p:txBody>
          <a:bodyPr wrap="square" rtlCol="0">
            <a:spAutoFit/>
          </a:bodyPr>
          <a:lstStyle/>
          <a:p>
            <a:pPr algn="r" rtl="1"/>
            <a:endParaRPr lang="en-US" dirty="0"/>
          </a:p>
        </p:txBody>
      </p:sp>
      <p:sp>
        <p:nvSpPr>
          <p:cNvPr id="4" name="Rectangle 3">
            <a:extLst>
              <a:ext uri="{FF2B5EF4-FFF2-40B4-BE49-F238E27FC236}">
                <a16:creationId xmlns:a16="http://schemas.microsoft.com/office/drawing/2014/main" id="{02C18D40-2099-480D-99C8-1AF1B93EA044}"/>
              </a:ext>
            </a:extLst>
          </p:cNvPr>
          <p:cNvSpPr/>
          <p:nvPr/>
        </p:nvSpPr>
        <p:spPr>
          <a:xfrm>
            <a:off x="762000" y="1182231"/>
            <a:ext cx="10999694" cy="4109330"/>
          </a:xfrm>
          <a:prstGeom prst="rect">
            <a:avLst/>
          </a:prstGeom>
        </p:spPr>
        <p:txBody>
          <a:bodyPr wrap="square">
            <a:spAutoFit/>
          </a:bodyPr>
          <a:lstStyle/>
          <a:p>
            <a:pPr algn="just" rtl="1">
              <a:lnSpc>
                <a:spcPct val="150000"/>
              </a:lnSpc>
            </a:pPr>
            <a:r>
              <a:rPr lang="ar-EG" sz="1600" dirty="0">
                <a:latin typeface="GE SS Two Bold" panose="020A0503020102020204" pitchFamily="18" charset="-78"/>
                <a:ea typeface="GE SS Two Bold" panose="020A0503020102020204" pitchFamily="18" charset="-78"/>
                <a:cs typeface="GE SS Two Bold" panose="020A0503020102020204" pitchFamily="18" charset="-78"/>
              </a:rPr>
              <a:t>تشير الأدبيات إلى تهديدات تلوح في الأفق تتعلق بالتغير التكنولوجي في المستقبل. علاوة على ذلك، فقد تباطأ نمو الإنتاجية بالفعل إلى حدٍّ ما خلال العقود الماضية. ويرى بعض الباحثين أن العالم قد شهد بالفعل أعظم الابتكارات في التاريخ، وأنه محكوم عليه بمستقبل من الركود</a:t>
            </a:r>
            <a:r>
              <a:rPr lang="en-US" sz="1600" dirty="0">
                <a:latin typeface="GE SS Two Bold" panose="020A0503020102020204" pitchFamily="18" charset="-78"/>
                <a:ea typeface="GE SS Two Bold" panose="020A0503020102020204" pitchFamily="18" charset="-78"/>
                <a:cs typeface="GE SS Two Bold" panose="020A0503020102020204" pitchFamily="18" charset="-78"/>
              </a:rPr>
              <a:t>. </a:t>
            </a:r>
            <a:r>
              <a:rPr lang="ar-EG" sz="1600" dirty="0">
                <a:latin typeface="GE SS Two Bold" panose="020A0503020102020204" pitchFamily="18" charset="-78"/>
                <a:ea typeface="GE SS Two Bold" panose="020A0503020102020204" pitchFamily="18" charset="-78"/>
                <a:cs typeface="GE SS Two Bold" panose="020A0503020102020204" pitchFamily="18" charset="-78"/>
              </a:rPr>
              <a:t>بينما يحذر آخرون من الآثار المدمّرة للرقمنة والأتمتة الجارية على مستقبل العمل أو من تآكل القيم الديمقراطية</a:t>
            </a:r>
            <a:r>
              <a:rPr lang="en-US" sz="1600" dirty="0">
                <a:latin typeface="GE SS Two Bold" panose="020A0503020102020204" pitchFamily="18" charset="-78"/>
                <a:ea typeface="GE SS Two Bold" panose="020A0503020102020204" pitchFamily="18" charset="-78"/>
                <a:cs typeface="GE SS Two Bold" panose="020A0503020102020204" pitchFamily="18" charset="-78"/>
              </a:rPr>
              <a:t>.</a:t>
            </a:r>
            <a:r>
              <a:rPr lang="ar-EG" sz="1600" dirty="0">
                <a:latin typeface="GE SS Two Bold" panose="020A0503020102020204" pitchFamily="18" charset="-78"/>
                <a:ea typeface="GE SS Two Bold" panose="020A0503020102020204" pitchFamily="18" charset="-78"/>
                <a:cs typeface="GE SS Two Bold" panose="020A0503020102020204" pitchFamily="18" charset="-78"/>
              </a:rPr>
              <a:t> إضافةً إلى ذلك، تبرز مخاوف كبيرة تتعلق بالتحوًل البيئي، وبكيفية التوفيق بين النمو الاقتصادي ومحدودية الموارد الطبيعية. </a:t>
            </a:r>
          </a:p>
          <a:p>
            <a:pPr algn="r" rtl="1">
              <a:lnSpc>
                <a:spcPct val="150000"/>
              </a:lnSpc>
            </a:pPr>
            <a:endParaRPr lang="ar-EG" sz="1600" dirty="0">
              <a:latin typeface="GE SS Two Bold" panose="020A0503020102020204" pitchFamily="18" charset="-78"/>
              <a:ea typeface="GE SS Two Bold" panose="020A0503020102020204" pitchFamily="18" charset="-78"/>
              <a:cs typeface="GE SS Two Bold" panose="020A0503020102020204" pitchFamily="18" charset="-78"/>
            </a:endParaRPr>
          </a:p>
          <a:p>
            <a:pPr algn="r" rtl="1">
              <a:lnSpc>
                <a:spcPct val="150000"/>
              </a:lnSpc>
            </a:pPr>
            <a:endParaRPr lang="ar-EG" sz="1600" dirty="0">
              <a:latin typeface="GE SS Two Bold" panose="020A0503020102020204" pitchFamily="18" charset="-78"/>
              <a:ea typeface="GE SS Two Bold" panose="020A0503020102020204" pitchFamily="18" charset="-78"/>
              <a:cs typeface="GE SS Two Bold" panose="020A0503020102020204" pitchFamily="18" charset="-78"/>
            </a:endParaRPr>
          </a:p>
          <a:p>
            <a:pPr algn="r" rtl="1">
              <a:lnSpc>
                <a:spcPct val="150000"/>
              </a:lnSpc>
            </a:pPr>
            <a:br>
              <a:rPr lang="ar-EG" sz="1600" dirty="0">
                <a:latin typeface="GE SS Two Bold" panose="020A0503020102020204" pitchFamily="18" charset="-78"/>
                <a:ea typeface="GE SS Two Bold" panose="020A0503020102020204" pitchFamily="18" charset="-78"/>
                <a:cs typeface="GE SS Two Bold" panose="020A0503020102020204" pitchFamily="18" charset="-78"/>
              </a:rPr>
            </a:br>
            <a:endParaRPr lang="ar-EG" sz="1600" dirty="0">
              <a:latin typeface="GE SS Two Bold" panose="020A0503020102020204" pitchFamily="18" charset="-78"/>
              <a:ea typeface="GE SS Two Bold" panose="020A0503020102020204" pitchFamily="18" charset="-78"/>
              <a:cs typeface="GE SS Two Bold" panose="020A0503020102020204" pitchFamily="18" charset="-78"/>
            </a:endParaRPr>
          </a:p>
          <a:p>
            <a:pPr algn="just" rtl="1">
              <a:lnSpc>
                <a:spcPct val="150000"/>
              </a:lnSpc>
            </a:pPr>
            <a:r>
              <a:rPr lang="ar-EG" sz="1600" dirty="0">
                <a:latin typeface="GE SS Two Bold" panose="020A0503020102020204" pitchFamily="18" charset="-78"/>
                <a:ea typeface="GE SS Two Bold" panose="020A0503020102020204" pitchFamily="18" charset="-78"/>
                <a:cs typeface="GE SS Two Bold" panose="020A0503020102020204" pitchFamily="18" charset="-78"/>
              </a:rPr>
              <a:t>ومع ذلك، ومن منظور يركّز على العلم والتكنولوجيا، ينبغي أن تؤدي التحدّيات الاجتماعية والبيئية إلى إطلاق عمليات بحث عن تقنيات جديدة لمعالجتها، بحيث يمكن اعتبار التقدّم التكنولوجي عملية تصحيح ذاتي. ومن الطبيعي أن تكون الفجوات الزمنية والخسائر المرافقة لمثل هذه العملية كبيرة، مما قد يثير مواقف سلبية تجاه التغيّر التكنولوجي، أو ما يُعرف بأنه عملية «خلق مدمر أو تدميري».</a:t>
            </a:r>
            <a:endParaRPr lang="en-US" sz="1600" dirty="0">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7" name="Rectangle: Rounded Corners 6">
            <a:extLst>
              <a:ext uri="{FF2B5EF4-FFF2-40B4-BE49-F238E27FC236}">
                <a16:creationId xmlns:a16="http://schemas.microsoft.com/office/drawing/2014/main" id="{A63F34CE-680A-4696-A9FC-FE1ADF3C00C4}"/>
              </a:ext>
            </a:extLst>
          </p:cNvPr>
          <p:cNvSpPr/>
          <p:nvPr/>
        </p:nvSpPr>
        <p:spPr>
          <a:xfrm>
            <a:off x="762000" y="2870150"/>
            <a:ext cx="10861861" cy="927847"/>
          </a:xfrm>
          <a:prstGeom prst="roundRect">
            <a:avLst/>
          </a:prstGeom>
          <a:solidFill>
            <a:srgbClr val="ECDCC4"/>
          </a:solidFill>
        </p:spPr>
        <p:style>
          <a:lnRef idx="0">
            <a:schemeClr val="accent3"/>
          </a:lnRef>
          <a:fillRef idx="3">
            <a:schemeClr val="accent3"/>
          </a:fillRef>
          <a:effectRef idx="3">
            <a:schemeClr val="accent3"/>
          </a:effectRef>
          <a:fontRef idx="minor">
            <a:schemeClr val="lt1"/>
          </a:fontRef>
        </p:style>
        <p:txBody>
          <a:bodyPr rtlCol="0" anchor="ctr"/>
          <a:lstStyle/>
          <a:p>
            <a:pPr algn="ctr">
              <a:lnSpc>
                <a:spcPct val="150000"/>
              </a:lnSpc>
            </a:pPr>
            <a:r>
              <a:rPr lang="ar-EG" sz="1600" dirty="0">
                <a:solidFill>
                  <a:srgbClr val="963A41"/>
                </a:solidFill>
                <a:latin typeface="GE SS Two Bold" panose="020A0503020102020204" pitchFamily="18" charset="-78"/>
                <a:ea typeface="GE SS Two Bold" panose="020A0503020102020204" pitchFamily="18" charset="-78"/>
                <a:cs typeface="GE SS Two Bold" panose="020A0503020102020204" pitchFamily="18" charset="-78"/>
              </a:rPr>
              <a:t>ومن الواضح أن النمو المطرد لا يساوي تحقيق النمو المستدام، إذ أن  الخارجيات السالبة الناتجة عن زيادة الإنتاج تُشكل ضغطاً خطيراً على كوكبنا.</a:t>
            </a:r>
          </a:p>
        </p:txBody>
      </p:sp>
    </p:spTree>
    <p:extLst>
      <p:ext uri="{BB962C8B-B14F-4D97-AF65-F5344CB8AC3E}">
        <p14:creationId xmlns:p14="http://schemas.microsoft.com/office/powerpoint/2010/main" val="663662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6FCF18-7E20-4F02-9B8B-1E6E52523DA4}"/>
              </a:ext>
            </a:extLst>
          </p:cNvPr>
          <p:cNvSpPr/>
          <p:nvPr/>
        </p:nvSpPr>
        <p:spPr>
          <a:xfrm rot="16200000">
            <a:off x="5618629" y="-5658970"/>
            <a:ext cx="954741" cy="12192000"/>
          </a:xfrm>
          <a:prstGeom prst="rect">
            <a:avLst/>
          </a:prstGeom>
          <a:solidFill>
            <a:srgbClr val="501F22"/>
          </a:solidFill>
          <a:ln>
            <a:solidFill>
              <a:srgbClr val="501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750A27D3-4FAB-4005-8614-A02F6121D0CC}"/>
              </a:ext>
            </a:extLst>
          </p:cNvPr>
          <p:cNvSpPr>
            <a:spLocks noGrp="1"/>
          </p:cNvSpPr>
          <p:nvPr>
            <p:ph type="sldNum" sz="quarter" idx="12"/>
          </p:nvPr>
        </p:nvSpPr>
        <p:spPr/>
        <p:txBody>
          <a:bodyPr/>
          <a:lstStyle/>
          <a:p>
            <a:fld id="{970A77BE-54D4-4BB8-B931-944BB0CA0E7B}" type="slidenum">
              <a:rPr lang="en-US" smtClean="0"/>
              <a:t>22</a:t>
            </a:fld>
            <a:endParaRPr lang="en-US"/>
          </a:p>
        </p:txBody>
      </p:sp>
      <p:sp>
        <p:nvSpPr>
          <p:cNvPr id="3" name="TextBox 2">
            <a:extLst>
              <a:ext uri="{FF2B5EF4-FFF2-40B4-BE49-F238E27FC236}">
                <a16:creationId xmlns:a16="http://schemas.microsoft.com/office/drawing/2014/main" id="{71BFBBC7-DB41-433E-B073-3D4C631DF05C}"/>
              </a:ext>
            </a:extLst>
          </p:cNvPr>
          <p:cNvSpPr txBox="1"/>
          <p:nvPr/>
        </p:nvSpPr>
        <p:spPr>
          <a:xfrm>
            <a:off x="430306" y="1358153"/>
            <a:ext cx="11373972" cy="369332"/>
          </a:xfrm>
          <a:prstGeom prst="rect">
            <a:avLst/>
          </a:prstGeom>
          <a:noFill/>
        </p:spPr>
        <p:txBody>
          <a:bodyPr wrap="square" rtlCol="0">
            <a:spAutoFit/>
          </a:bodyPr>
          <a:lstStyle/>
          <a:p>
            <a:pPr algn="r" rtl="1"/>
            <a:endParaRPr lang="en-US" dirty="0"/>
          </a:p>
        </p:txBody>
      </p:sp>
      <p:sp>
        <p:nvSpPr>
          <p:cNvPr id="4" name="Rectangle 3">
            <a:extLst>
              <a:ext uri="{FF2B5EF4-FFF2-40B4-BE49-F238E27FC236}">
                <a16:creationId xmlns:a16="http://schemas.microsoft.com/office/drawing/2014/main" id="{715DDDF4-1B36-47D6-9076-952D7619BA6D}"/>
              </a:ext>
            </a:extLst>
          </p:cNvPr>
          <p:cNvSpPr/>
          <p:nvPr/>
        </p:nvSpPr>
        <p:spPr>
          <a:xfrm>
            <a:off x="623046" y="1078374"/>
            <a:ext cx="10945906" cy="3385542"/>
          </a:xfrm>
          <a:prstGeom prst="rect">
            <a:avLst/>
          </a:prstGeom>
        </p:spPr>
        <p:txBody>
          <a:bodyPr wrap="square">
            <a:spAutoFit/>
          </a:bodyPr>
          <a:lstStyle/>
          <a:p>
            <a:pPr algn="just" rtl="1">
              <a:lnSpc>
                <a:spcPct val="150000"/>
              </a:lnSpc>
            </a:pPr>
            <a:r>
              <a:rPr lang="ar-EG" sz="1600" dirty="0">
                <a:latin typeface="GE SS Two Bold" panose="020A0503020102020204" pitchFamily="18" charset="-78"/>
                <a:ea typeface="GE SS Two Bold" panose="020A0503020102020204" pitchFamily="18" charset="-78"/>
                <a:cs typeface="GE SS Two Bold" panose="020A0503020102020204" pitchFamily="18" charset="-78"/>
              </a:rPr>
              <a:t>وفي نفس الوقت, يوجد جانب إيجابي وهو أن التقنيات المتقدمة، مثل الذكاء الاصطناعي, تفتح عصراً جديداً لعلم البيانات, يمكن أن يؤثر في العلوم إلى ما هو أبعد من الحسابات واسعة النطاق والتحليل الإحصائي التقليدي. وتشير أبحاث موكير إلى أن التقنيات التي تمتلك القدرة على توسيع قاعدة المعرفة النظرية, وفي الوقت نفسه خفض تكاليف وصول الممارسين إلى المعرفة المتاحة، يمكن أن تُحسّن آليات التغذية الراجعة بين المعرفة النظرية والمعرفة التطبيقية.</a:t>
            </a:r>
          </a:p>
          <a:p>
            <a:pPr algn="just" rtl="1">
              <a:lnSpc>
                <a:spcPct val="150000"/>
              </a:lnSpc>
            </a:pPr>
            <a:endParaRPr lang="ar-EG" sz="1600" dirty="0">
              <a:latin typeface="GE SS Two Bold" panose="020A0503020102020204" pitchFamily="18" charset="-78"/>
              <a:ea typeface="GE SS Two Bold" panose="020A0503020102020204" pitchFamily="18" charset="-78"/>
              <a:cs typeface="GE SS Two Bold" panose="020A0503020102020204" pitchFamily="18" charset="-78"/>
            </a:endParaRPr>
          </a:p>
          <a:p>
            <a:pPr algn="just" rtl="1">
              <a:lnSpc>
                <a:spcPct val="150000"/>
              </a:lnSpc>
            </a:pPr>
            <a:r>
              <a:rPr lang="ar-EG" sz="1600" dirty="0">
                <a:latin typeface="GE SS Two Bold" panose="020A0503020102020204" pitchFamily="18" charset="-78"/>
                <a:ea typeface="GE SS Two Bold" panose="020A0503020102020204" pitchFamily="18" charset="-78"/>
                <a:cs typeface="GE SS Two Bold" panose="020A0503020102020204" pitchFamily="18" charset="-78"/>
              </a:rPr>
              <a:t>ويوفر لنا عمل أجيّون وهيوِيت الإطار النظري للتفكير بشكل منهجي حول المحددات الرئيسة لمعدل التغير التكنولوجي على المدى الطويل. ومن بين هذه المحددات البيئة التنافسية. إذ يقوم أحد التفسيرات على أن ازدياد تركّز الشركات وقوتها السوقية قد يكون عاملاً مهماً وراء الاتجاهات السلبية الحديثة في الإنتاجية. كما يشير هذا التفسير إلى أن الرقابة التنظيمية تمثل جزءاً مهماً من مزيج السياسات المطلوب مستقبلاً. </a:t>
            </a:r>
          </a:p>
        </p:txBody>
      </p:sp>
      <p:sp>
        <p:nvSpPr>
          <p:cNvPr id="7" name="Rectangle: Rounded Corners 6">
            <a:extLst>
              <a:ext uri="{FF2B5EF4-FFF2-40B4-BE49-F238E27FC236}">
                <a16:creationId xmlns:a16="http://schemas.microsoft.com/office/drawing/2014/main" id="{854901ED-BBB9-41D1-A48B-9918AFBCBCA8}"/>
              </a:ext>
            </a:extLst>
          </p:cNvPr>
          <p:cNvSpPr/>
          <p:nvPr/>
        </p:nvSpPr>
        <p:spPr>
          <a:xfrm>
            <a:off x="430306" y="4035711"/>
            <a:ext cx="11387418" cy="1743914"/>
          </a:xfrm>
          <a:prstGeom prst="roundRect">
            <a:avLst/>
          </a:prstGeom>
          <a:solidFill>
            <a:srgbClr val="A5A5A5">
              <a:lumMod val="20000"/>
              <a:lumOff val="80000"/>
            </a:srgbClr>
          </a:solidFill>
          <a:ln>
            <a:noFill/>
          </a:ln>
          <a:effectLst>
            <a:outerShdw blurRad="57150" dist="19050" dir="5400000" algn="ctr" rotWithShape="0">
              <a:srgbClr val="000000">
                <a:alpha val="63000"/>
              </a:srgbClr>
            </a:outerShdw>
          </a:effectLst>
        </p:spPr>
        <p:txBody>
          <a:bodyPr rtlCol="0" anchor="ctr"/>
          <a:lstStyle/>
          <a:p>
            <a:pPr algn="ctr">
              <a:lnSpc>
                <a:spcPct val="150000"/>
              </a:lnSpc>
            </a:pPr>
            <a:r>
              <a:rPr lang="ar-EG" sz="1600" dirty="0">
                <a:solidFill>
                  <a:srgbClr val="963A41"/>
                </a:solidFill>
                <a:latin typeface="GE SS Two Bold" panose="020A0503020102020204" pitchFamily="18" charset="-78"/>
                <a:ea typeface="GE SS Two Bold" panose="020A0503020102020204" pitchFamily="18" charset="-78"/>
                <a:cs typeface="GE SS Two Bold" panose="020A0503020102020204" pitchFamily="18" charset="-78"/>
              </a:rPr>
              <a:t>وبالمثل، فإن طبيعة التغير التكنولوجي الجاري حالياً – والذي تقوده إلى حدٍّ كبير تقنيات الذكاء الاصطناعي – يُحتمل أن تؤدي إلى تعديلات هيكلية كبيرة وظهور عدد كبير من «الخاسرين»، على الأقل في المدى القصير. لذا فإن دعم أولئك الذين يحتاجون إلى المساعدة في تغيير وظائفهم أو تخصصاتهم, دون إعاقة عملية الانتقال, يمثل تحدياً رئيسياً أمام صانعي السياسات.</a:t>
            </a:r>
          </a:p>
        </p:txBody>
      </p:sp>
      <p:sp>
        <p:nvSpPr>
          <p:cNvPr id="10" name="TextBox 9">
            <a:extLst>
              <a:ext uri="{FF2B5EF4-FFF2-40B4-BE49-F238E27FC236}">
                <a16:creationId xmlns:a16="http://schemas.microsoft.com/office/drawing/2014/main" id="{5C30605A-6D68-4BD9-B46A-A5FF68069D9C}"/>
              </a:ext>
            </a:extLst>
          </p:cNvPr>
          <p:cNvSpPr txBox="1"/>
          <p:nvPr/>
        </p:nvSpPr>
        <p:spPr>
          <a:xfrm>
            <a:off x="4541743" y="271579"/>
            <a:ext cx="7436224" cy="461665"/>
          </a:xfrm>
          <a:prstGeom prst="rect">
            <a:avLst/>
          </a:prstGeom>
          <a:noFill/>
        </p:spPr>
        <p:txBody>
          <a:bodyPr wrap="square" rtlCol="0">
            <a:spAutoFit/>
          </a:bodyPr>
          <a:lstStyle/>
          <a:p>
            <a:pPr marL="342900" indent="-342900" algn="r" rtl="1">
              <a:buFont typeface="Arial" panose="020B0604020202020204" pitchFamily="34" charset="0"/>
              <a:buChar char="•"/>
            </a:pPr>
            <a:r>
              <a:rPr lang="ar-EG"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أهم الاستنتاجات وتبعاتها على المجتمع:</a:t>
            </a:r>
            <a:endParaRPr lang="en-US"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Tree>
    <p:extLst>
      <p:ext uri="{BB962C8B-B14F-4D97-AF65-F5344CB8AC3E}">
        <p14:creationId xmlns:p14="http://schemas.microsoft.com/office/powerpoint/2010/main" val="3957461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6FCF18-7E20-4F02-9B8B-1E6E52523DA4}"/>
              </a:ext>
            </a:extLst>
          </p:cNvPr>
          <p:cNvSpPr/>
          <p:nvPr/>
        </p:nvSpPr>
        <p:spPr>
          <a:xfrm rot="16200000">
            <a:off x="5618629" y="-5658970"/>
            <a:ext cx="954741" cy="12192000"/>
          </a:xfrm>
          <a:prstGeom prst="rect">
            <a:avLst/>
          </a:prstGeom>
          <a:solidFill>
            <a:srgbClr val="501F22"/>
          </a:solidFill>
          <a:ln>
            <a:solidFill>
              <a:srgbClr val="501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750A27D3-4FAB-4005-8614-A02F6121D0CC}"/>
              </a:ext>
            </a:extLst>
          </p:cNvPr>
          <p:cNvSpPr>
            <a:spLocks noGrp="1"/>
          </p:cNvSpPr>
          <p:nvPr>
            <p:ph type="sldNum" sz="quarter" idx="12"/>
          </p:nvPr>
        </p:nvSpPr>
        <p:spPr/>
        <p:txBody>
          <a:bodyPr/>
          <a:lstStyle/>
          <a:p>
            <a:fld id="{970A77BE-54D4-4BB8-B931-944BB0CA0E7B}" type="slidenum">
              <a:rPr lang="en-US" smtClean="0"/>
              <a:t>23</a:t>
            </a:fld>
            <a:endParaRPr lang="en-US"/>
          </a:p>
        </p:txBody>
      </p:sp>
      <p:sp>
        <p:nvSpPr>
          <p:cNvPr id="3" name="TextBox 2">
            <a:extLst>
              <a:ext uri="{FF2B5EF4-FFF2-40B4-BE49-F238E27FC236}">
                <a16:creationId xmlns:a16="http://schemas.microsoft.com/office/drawing/2014/main" id="{71BFBBC7-DB41-433E-B073-3D4C631DF05C}"/>
              </a:ext>
            </a:extLst>
          </p:cNvPr>
          <p:cNvSpPr txBox="1"/>
          <p:nvPr/>
        </p:nvSpPr>
        <p:spPr>
          <a:xfrm>
            <a:off x="941294" y="252364"/>
            <a:ext cx="11373972" cy="369332"/>
          </a:xfrm>
          <a:prstGeom prst="rect">
            <a:avLst/>
          </a:prstGeom>
          <a:noFill/>
        </p:spPr>
        <p:txBody>
          <a:bodyPr wrap="square" rtlCol="0">
            <a:spAutoFit/>
          </a:bodyPr>
          <a:lstStyle/>
          <a:p>
            <a:pPr algn="r" rtl="1"/>
            <a:endParaRPr lang="en-US" dirty="0"/>
          </a:p>
        </p:txBody>
      </p:sp>
      <p:sp>
        <p:nvSpPr>
          <p:cNvPr id="6" name="TextBox 5">
            <a:extLst>
              <a:ext uri="{FF2B5EF4-FFF2-40B4-BE49-F238E27FC236}">
                <a16:creationId xmlns:a16="http://schemas.microsoft.com/office/drawing/2014/main" id="{E3AFA79E-4C04-46E6-83EF-31F83F4A17D3}"/>
              </a:ext>
            </a:extLst>
          </p:cNvPr>
          <p:cNvSpPr txBox="1"/>
          <p:nvPr/>
        </p:nvSpPr>
        <p:spPr>
          <a:xfrm>
            <a:off x="3917576" y="1542819"/>
            <a:ext cx="7436224" cy="461665"/>
          </a:xfrm>
          <a:prstGeom prst="rect">
            <a:avLst/>
          </a:prstGeom>
          <a:noFill/>
        </p:spPr>
        <p:txBody>
          <a:bodyPr wrap="square" rtlCol="0">
            <a:spAutoFit/>
          </a:bodyPr>
          <a:lstStyle/>
          <a:p>
            <a:pPr marL="342900" indent="-342900" algn="r" rtl="1">
              <a:buFont typeface="Arial" panose="020B0604020202020204" pitchFamily="34" charset="0"/>
              <a:buChar char="•"/>
            </a:pPr>
            <a:r>
              <a:rPr lang="ar-EG"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أهم الاستنتاجات وتبعاتها على المجتمع:</a:t>
            </a:r>
            <a:endParaRPr lang="en-US"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7" name="TextBox 6">
            <a:extLst>
              <a:ext uri="{FF2B5EF4-FFF2-40B4-BE49-F238E27FC236}">
                <a16:creationId xmlns:a16="http://schemas.microsoft.com/office/drawing/2014/main" id="{477941B0-6147-48E0-8219-5E9711F2BA2D}"/>
              </a:ext>
            </a:extLst>
          </p:cNvPr>
          <p:cNvSpPr txBox="1"/>
          <p:nvPr/>
        </p:nvSpPr>
        <p:spPr>
          <a:xfrm>
            <a:off x="4368054" y="300325"/>
            <a:ext cx="7436224" cy="461665"/>
          </a:xfrm>
          <a:prstGeom prst="rect">
            <a:avLst/>
          </a:prstGeom>
          <a:noFill/>
        </p:spPr>
        <p:txBody>
          <a:bodyPr wrap="square" rtlCol="0">
            <a:spAutoFit/>
          </a:bodyPr>
          <a:lstStyle/>
          <a:p>
            <a:pPr marL="342900" indent="-342900" algn="r" rtl="1">
              <a:buFont typeface="Arial" panose="020B0604020202020204" pitchFamily="34" charset="0"/>
              <a:buChar char="•"/>
            </a:pPr>
            <a:r>
              <a:rPr lang="ar-EG"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أهم الاستنتاجات وتبعاتها على المجتمع:</a:t>
            </a:r>
            <a:endParaRPr lang="en-US"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10" name="Rectangle: Rounded Corners 9">
            <a:extLst>
              <a:ext uri="{FF2B5EF4-FFF2-40B4-BE49-F238E27FC236}">
                <a16:creationId xmlns:a16="http://schemas.microsoft.com/office/drawing/2014/main" id="{78D11086-1F11-49C0-8DF6-7E50FBB8E85D}"/>
              </a:ext>
            </a:extLst>
          </p:cNvPr>
          <p:cNvSpPr/>
          <p:nvPr/>
        </p:nvSpPr>
        <p:spPr>
          <a:xfrm>
            <a:off x="1465730" y="1601648"/>
            <a:ext cx="9466729" cy="3477875"/>
          </a:xfrm>
          <a:prstGeom prst="roundRect">
            <a:avLst/>
          </a:prstGeom>
          <a:solidFill>
            <a:srgbClr val="F2E7D6"/>
          </a:solidFill>
        </p:spPr>
        <p:style>
          <a:lnRef idx="0">
            <a:schemeClr val="accent3"/>
          </a:lnRef>
          <a:fillRef idx="3">
            <a:schemeClr val="accent3"/>
          </a:fillRef>
          <a:effectRef idx="3">
            <a:schemeClr val="accent3"/>
          </a:effectRef>
          <a:fontRef idx="minor">
            <a:schemeClr val="lt1"/>
          </a:fontRef>
        </p:style>
        <p:txBody>
          <a:bodyPr rtlCol="0" anchor="ctr"/>
          <a:lstStyle/>
          <a:p>
            <a:pPr algn="ctr">
              <a:lnSpc>
                <a:spcPct val="150000"/>
              </a:lnSpc>
            </a:pPr>
            <a:endParaRPr lang="en-US" sz="2000" dirty="0">
              <a:solidFill>
                <a:srgbClr val="501F22"/>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4" name="Rectangle 3">
            <a:extLst>
              <a:ext uri="{FF2B5EF4-FFF2-40B4-BE49-F238E27FC236}">
                <a16:creationId xmlns:a16="http://schemas.microsoft.com/office/drawing/2014/main" id="{F2A9FD78-7107-4B0C-B733-6C6CA5A58798}"/>
              </a:ext>
            </a:extLst>
          </p:cNvPr>
          <p:cNvSpPr/>
          <p:nvPr/>
        </p:nvSpPr>
        <p:spPr>
          <a:xfrm>
            <a:off x="1994646" y="2063313"/>
            <a:ext cx="8202706" cy="3016210"/>
          </a:xfrm>
          <a:prstGeom prst="rect">
            <a:avLst/>
          </a:prstGeom>
        </p:spPr>
        <p:txBody>
          <a:bodyPr wrap="square">
            <a:spAutoFit/>
          </a:bodyPr>
          <a:lstStyle/>
          <a:p>
            <a:pPr algn="just" rtl="1">
              <a:lnSpc>
                <a:spcPct val="150000"/>
              </a:lnSpc>
            </a:pPr>
            <a:r>
              <a:rPr lang="ar-EG" sz="1600" dirty="0">
                <a:latin typeface="GE SS Two Bold" panose="020A0503020102020204" pitchFamily="18" charset="-78"/>
                <a:ea typeface="GE SS Two Bold" panose="020A0503020102020204" pitchFamily="18" charset="-78"/>
                <a:cs typeface="GE SS Two Bold" panose="020A0503020102020204" pitchFamily="18" charset="-78"/>
              </a:rPr>
              <a:t>وبشكل عام، يساعدنا عمل الحاصلين على الجائزة لهذا العام في فهم القوى الكامنة وراء النمو الاقتصادي المطرد. فالركود الاقتصادي، وليس النمو، هو الحالة الطبيعية في التاريخ البشري، ولا يمكن المبالغة في تقدير دور العلم والابتكار و«التدمير الخلّاق» في تجربة النمو الاقتصادي غير المسبوقة منذ الثورة الصناعية. لذلك، وبينما تتوسع المعرفة حالياً بوتيرة متسارعة، ينبغي على المجتمعات أن تولي اهتماماً لاحتمال تقييد التعددية الفكرية، وتصاعد قوى السوق، وخطر أن تقوم جماعات المصالح بعرقلة قوى «التدمير الخلّاق» بما ينعكس سلباً على النمو الاقتصادي.</a:t>
            </a:r>
          </a:p>
          <a:p>
            <a:pPr algn="just" rtl="1">
              <a:lnSpc>
                <a:spcPct val="150000"/>
              </a:lnSpc>
            </a:pPr>
            <a:endParaRPr lang="en-US" sz="1600" dirty="0">
              <a:latin typeface="GE SS Two Bold" panose="020A0503020102020204" pitchFamily="18" charset="-78"/>
              <a:ea typeface="GE SS Two Bold" panose="020A0503020102020204" pitchFamily="18" charset="-78"/>
              <a:cs typeface="GE SS Two Bold" panose="020A0503020102020204" pitchFamily="18" charset="-78"/>
            </a:endParaRPr>
          </a:p>
        </p:txBody>
      </p:sp>
    </p:spTree>
    <p:extLst>
      <p:ext uri="{BB962C8B-B14F-4D97-AF65-F5344CB8AC3E}">
        <p14:creationId xmlns:p14="http://schemas.microsoft.com/office/powerpoint/2010/main" val="2137358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6FCF18-7E20-4F02-9B8B-1E6E52523DA4}"/>
              </a:ext>
            </a:extLst>
          </p:cNvPr>
          <p:cNvSpPr/>
          <p:nvPr/>
        </p:nvSpPr>
        <p:spPr>
          <a:xfrm rot="16200000">
            <a:off x="5564842" y="-5564842"/>
            <a:ext cx="1062316" cy="12192000"/>
          </a:xfrm>
          <a:prstGeom prst="rect">
            <a:avLst/>
          </a:prstGeom>
          <a:solidFill>
            <a:srgbClr val="501F22"/>
          </a:solidFill>
          <a:ln>
            <a:solidFill>
              <a:srgbClr val="501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553E4E2-267E-4936-94BB-9C9667DBBF8C}"/>
              </a:ext>
            </a:extLst>
          </p:cNvPr>
          <p:cNvSpPr txBox="1"/>
          <p:nvPr/>
        </p:nvSpPr>
        <p:spPr>
          <a:xfrm>
            <a:off x="4368054" y="300325"/>
            <a:ext cx="7436224" cy="461665"/>
          </a:xfrm>
          <a:prstGeom prst="rect">
            <a:avLst/>
          </a:prstGeom>
          <a:noFill/>
        </p:spPr>
        <p:txBody>
          <a:bodyPr wrap="square" rtlCol="0">
            <a:spAutoFit/>
          </a:bodyPr>
          <a:lstStyle/>
          <a:p>
            <a:pPr marL="342900" indent="-342900" algn="r" rtl="1">
              <a:buFont typeface="Arial" panose="020B0604020202020204" pitchFamily="34" charset="0"/>
              <a:buChar char="•"/>
            </a:pPr>
            <a:r>
              <a:rPr lang="ar-EG"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النموذج الرياضي:</a:t>
            </a:r>
            <a:endParaRPr lang="en-US"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 name="Slide Number Placeholder 1">
            <a:extLst>
              <a:ext uri="{FF2B5EF4-FFF2-40B4-BE49-F238E27FC236}">
                <a16:creationId xmlns:a16="http://schemas.microsoft.com/office/drawing/2014/main" id="{750A27D3-4FAB-4005-8614-A02F6121D0CC}"/>
              </a:ext>
            </a:extLst>
          </p:cNvPr>
          <p:cNvSpPr>
            <a:spLocks noGrp="1"/>
          </p:cNvSpPr>
          <p:nvPr>
            <p:ph type="sldNum" sz="quarter" idx="12"/>
          </p:nvPr>
        </p:nvSpPr>
        <p:spPr/>
        <p:txBody>
          <a:bodyPr/>
          <a:lstStyle/>
          <a:p>
            <a:fld id="{970A77BE-54D4-4BB8-B931-944BB0CA0E7B}" type="slidenum">
              <a:rPr lang="en-US" smtClean="0"/>
              <a:t>24</a:t>
            </a:fld>
            <a:endParaRPr lang="en-US"/>
          </a:p>
        </p:txBody>
      </p:sp>
      <p:sp>
        <p:nvSpPr>
          <p:cNvPr id="3" name="TextBox 2"/>
          <p:cNvSpPr txBox="1"/>
          <p:nvPr/>
        </p:nvSpPr>
        <p:spPr>
          <a:xfrm>
            <a:off x="5033350" y="2171469"/>
            <a:ext cx="6445956" cy="2246769"/>
          </a:xfrm>
          <a:prstGeom prst="rect">
            <a:avLst/>
          </a:prstGeom>
          <a:noFill/>
        </p:spPr>
        <p:txBody>
          <a:bodyPr wrap="square" rtlCol="0">
            <a:spAutoFit/>
          </a:bodyPr>
          <a:lstStyle/>
          <a:p>
            <a:r>
              <a:rPr lang="ar-EG" sz="2800" b="1" dirty="0"/>
              <a:t>أهم الملاحظات</a:t>
            </a:r>
          </a:p>
          <a:p>
            <a:endParaRPr lang="ar-EG" sz="2800" b="1" dirty="0"/>
          </a:p>
          <a:p>
            <a:pPr algn="r"/>
            <a:r>
              <a:rPr lang="ar-EG" sz="2800" b="1" dirty="0"/>
              <a:t> أولا: على تحليل </a:t>
            </a:r>
            <a:r>
              <a:rPr lang="ar-EG" sz="2800" b="1" dirty="0" err="1"/>
              <a:t>موكير</a:t>
            </a:r>
            <a:endParaRPr lang="ar-EG" sz="2800" b="1" dirty="0"/>
          </a:p>
          <a:p>
            <a:endParaRPr lang="ar-EG" sz="2800" b="1" dirty="0"/>
          </a:p>
          <a:p>
            <a:pPr algn="r"/>
            <a:endParaRPr lang="en-US" sz="2800" b="1" dirty="0"/>
          </a:p>
        </p:txBody>
      </p:sp>
    </p:spTree>
    <p:extLst>
      <p:ext uri="{BB962C8B-B14F-4D97-AF65-F5344CB8AC3E}">
        <p14:creationId xmlns:p14="http://schemas.microsoft.com/office/powerpoint/2010/main" val="2182030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6FCF18-7E20-4F02-9B8B-1E6E52523DA4}"/>
              </a:ext>
            </a:extLst>
          </p:cNvPr>
          <p:cNvSpPr/>
          <p:nvPr/>
        </p:nvSpPr>
        <p:spPr>
          <a:xfrm rot="16200000">
            <a:off x="5564842" y="-5564842"/>
            <a:ext cx="1062316" cy="12192000"/>
          </a:xfrm>
          <a:prstGeom prst="rect">
            <a:avLst/>
          </a:prstGeom>
          <a:solidFill>
            <a:srgbClr val="501F22"/>
          </a:solidFill>
          <a:ln>
            <a:solidFill>
              <a:srgbClr val="501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553E4E2-267E-4936-94BB-9C9667DBBF8C}"/>
              </a:ext>
            </a:extLst>
          </p:cNvPr>
          <p:cNvSpPr txBox="1"/>
          <p:nvPr/>
        </p:nvSpPr>
        <p:spPr>
          <a:xfrm>
            <a:off x="4368054" y="300325"/>
            <a:ext cx="7436224" cy="461665"/>
          </a:xfrm>
          <a:prstGeom prst="rect">
            <a:avLst/>
          </a:prstGeom>
          <a:noFill/>
        </p:spPr>
        <p:txBody>
          <a:bodyPr wrap="square" rtlCol="0">
            <a:spAutoFit/>
          </a:bodyPr>
          <a:lstStyle/>
          <a:p>
            <a:pPr marL="342900" indent="-342900" algn="r" rtl="1">
              <a:buFont typeface="Arial" panose="020B0604020202020204" pitchFamily="34" charset="0"/>
              <a:buChar char="•"/>
            </a:pPr>
            <a:r>
              <a:rPr lang="ar-EG"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النموذج الرياضي:</a:t>
            </a:r>
            <a:endParaRPr lang="en-US"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 name="Slide Number Placeholder 1">
            <a:extLst>
              <a:ext uri="{FF2B5EF4-FFF2-40B4-BE49-F238E27FC236}">
                <a16:creationId xmlns:a16="http://schemas.microsoft.com/office/drawing/2014/main" id="{750A27D3-4FAB-4005-8614-A02F6121D0CC}"/>
              </a:ext>
            </a:extLst>
          </p:cNvPr>
          <p:cNvSpPr>
            <a:spLocks noGrp="1"/>
          </p:cNvSpPr>
          <p:nvPr>
            <p:ph type="sldNum" sz="quarter" idx="12"/>
          </p:nvPr>
        </p:nvSpPr>
        <p:spPr/>
        <p:txBody>
          <a:bodyPr/>
          <a:lstStyle/>
          <a:p>
            <a:fld id="{970A77BE-54D4-4BB8-B931-944BB0CA0E7B}" type="slidenum">
              <a:rPr lang="en-US" smtClean="0"/>
              <a:t>25</a:t>
            </a:fld>
            <a:endParaRPr lang="en-US"/>
          </a:p>
        </p:txBody>
      </p:sp>
      <p:sp>
        <p:nvSpPr>
          <p:cNvPr id="5" name="TextBox 4">
            <a:extLst>
              <a:ext uri="{FF2B5EF4-FFF2-40B4-BE49-F238E27FC236}">
                <a16:creationId xmlns:a16="http://schemas.microsoft.com/office/drawing/2014/main" id="{929D1F15-C7F5-4C92-9045-26506775084C}"/>
              </a:ext>
            </a:extLst>
          </p:cNvPr>
          <p:cNvSpPr txBox="1"/>
          <p:nvPr/>
        </p:nvSpPr>
        <p:spPr>
          <a:xfrm>
            <a:off x="4973751" y="2063892"/>
            <a:ext cx="6445956" cy="1815882"/>
          </a:xfrm>
          <a:prstGeom prst="rect">
            <a:avLst/>
          </a:prstGeom>
          <a:noFill/>
        </p:spPr>
        <p:txBody>
          <a:bodyPr wrap="square" rtlCol="0">
            <a:spAutoFit/>
          </a:bodyPr>
          <a:lstStyle/>
          <a:p>
            <a:r>
              <a:rPr lang="ar-EG" sz="2800" b="1" dirty="0"/>
              <a:t>أهم الملاحظات</a:t>
            </a:r>
          </a:p>
          <a:p>
            <a:endParaRPr lang="ar-EG" sz="2800" b="1" dirty="0"/>
          </a:p>
          <a:p>
            <a:pPr algn="r"/>
            <a:r>
              <a:rPr lang="ar-EG" sz="2800" b="1" dirty="0"/>
              <a:t> </a:t>
            </a:r>
          </a:p>
          <a:p>
            <a:pPr algn="r"/>
            <a:r>
              <a:rPr lang="ar-EG" sz="2800" b="1" dirty="0"/>
              <a:t>ثانيا: على تحليل </a:t>
            </a:r>
            <a:r>
              <a:rPr lang="ar-EG" sz="2800" b="1" dirty="0" err="1"/>
              <a:t>أجيو-هيويت</a:t>
            </a:r>
            <a:endParaRPr lang="en-US" sz="2800" b="1" dirty="0"/>
          </a:p>
        </p:txBody>
      </p:sp>
    </p:spTree>
    <p:extLst>
      <p:ext uri="{BB962C8B-B14F-4D97-AF65-F5344CB8AC3E}">
        <p14:creationId xmlns:p14="http://schemas.microsoft.com/office/powerpoint/2010/main" val="3253383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6FCF18-7E20-4F02-9B8B-1E6E52523DA4}"/>
              </a:ext>
            </a:extLst>
          </p:cNvPr>
          <p:cNvSpPr/>
          <p:nvPr/>
        </p:nvSpPr>
        <p:spPr>
          <a:xfrm rot="16200000">
            <a:off x="5564842" y="-5564842"/>
            <a:ext cx="1062316" cy="12192000"/>
          </a:xfrm>
          <a:prstGeom prst="rect">
            <a:avLst/>
          </a:prstGeom>
          <a:solidFill>
            <a:srgbClr val="501F22"/>
          </a:solidFill>
          <a:ln>
            <a:solidFill>
              <a:srgbClr val="501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553E4E2-267E-4936-94BB-9C9667DBBF8C}"/>
              </a:ext>
            </a:extLst>
          </p:cNvPr>
          <p:cNvSpPr txBox="1"/>
          <p:nvPr/>
        </p:nvSpPr>
        <p:spPr>
          <a:xfrm>
            <a:off x="4368054" y="300325"/>
            <a:ext cx="7436224" cy="461665"/>
          </a:xfrm>
          <a:prstGeom prst="rect">
            <a:avLst/>
          </a:prstGeom>
          <a:noFill/>
        </p:spPr>
        <p:txBody>
          <a:bodyPr wrap="square" rtlCol="0">
            <a:spAutoFit/>
          </a:bodyPr>
          <a:lstStyle/>
          <a:p>
            <a:pPr marL="342900" indent="-342900" algn="r" rtl="1">
              <a:buFont typeface="Arial" panose="020B0604020202020204" pitchFamily="34" charset="0"/>
              <a:buChar char="•"/>
            </a:pPr>
            <a:r>
              <a:rPr lang="ar-EG"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النقاط الرئيسية:</a:t>
            </a:r>
            <a:endParaRPr lang="en-US"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 name="Slide Number Placeholder 1">
            <a:extLst>
              <a:ext uri="{FF2B5EF4-FFF2-40B4-BE49-F238E27FC236}">
                <a16:creationId xmlns:a16="http://schemas.microsoft.com/office/drawing/2014/main" id="{750A27D3-4FAB-4005-8614-A02F6121D0CC}"/>
              </a:ext>
            </a:extLst>
          </p:cNvPr>
          <p:cNvSpPr>
            <a:spLocks noGrp="1"/>
          </p:cNvSpPr>
          <p:nvPr>
            <p:ph type="sldNum" sz="quarter" idx="12"/>
          </p:nvPr>
        </p:nvSpPr>
        <p:spPr/>
        <p:txBody>
          <a:bodyPr/>
          <a:lstStyle/>
          <a:p>
            <a:fld id="{970A77BE-54D4-4BB8-B931-944BB0CA0E7B}" type="slidenum">
              <a:rPr lang="en-US" smtClean="0"/>
              <a:t>3</a:t>
            </a:fld>
            <a:endParaRPr lang="en-US"/>
          </a:p>
        </p:txBody>
      </p:sp>
      <p:sp>
        <p:nvSpPr>
          <p:cNvPr id="3" name="TextBox 2"/>
          <p:cNvSpPr txBox="1"/>
          <p:nvPr/>
        </p:nvSpPr>
        <p:spPr>
          <a:xfrm>
            <a:off x="4030133" y="2528709"/>
            <a:ext cx="7145866" cy="3139321"/>
          </a:xfrm>
          <a:prstGeom prst="rect">
            <a:avLst/>
          </a:prstGeom>
          <a:noFill/>
        </p:spPr>
        <p:txBody>
          <a:bodyPr wrap="square" rtlCol="0">
            <a:spAutoFit/>
          </a:bodyPr>
          <a:lstStyle/>
          <a:p>
            <a:pPr algn="r"/>
            <a:r>
              <a:rPr lang="ar-EG" sz="3600" b="1" dirty="0"/>
              <a:t>1- الهدف من هذه المحاضرة.</a:t>
            </a:r>
          </a:p>
          <a:p>
            <a:pPr algn="r"/>
            <a:r>
              <a:rPr lang="ar-EG" sz="3600" b="1" dirty="0"/>
              <a:t>2- الفائزون بنوبل للعلوم الاقتصادية 2025.</a:t>
            </a:r>
          </a:p>
          <a:p>
            <a:pPr algn="r"/>
            <a:r>
              <a:rPr lang="ar-EG" sz="3600" b="1" dirty="0"/>
              <a:t>3- إسهام جويل موكير.</a:t>
            </a:r>
          </a:p>
          <a:p>
            <a:pPr algn="r"/>
            <a:r>
              <a:rPr lang="ar-EG" sz="3600" b="1" dirty="0"/>
              <a:t>4- إسهام فيليب أجيو و بيتر هيويت.</a:t>
            </a:r>
          </a:p>
          <a:p>
            <a:pPr algn="r"/>
            <a:r>
              <a:rPr lang="ar-EG" sz="3600" b="1" dirty="0"/>
              <a:t>5- ملاحظات.</a:t>
            </a:r>
          </a:p>
          <a:p>
            <a:pPr algn="r"/>
            <a:endParaRPr lang="en-US" dirty="0"/>
          </a:p>
        </p:txBody>
      </p:sp>
    </p:spTree>
    <p:extLst>
      <p:ext uri="{BB962C8B-B14F-4D97-AF65-F5344CB8AC3E}">
        <p14:creationId xmlns:p14="http://schemas.microsoft.com/office/powerpoint/2010/main" val="3809793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6FCF18-7E20-4F02-9B8B-1E6E52523DA4}"/>
              </a:ext>
            </a:extLst>
          </p:cNvPr>
          <p:cNvSpPr/>
          <p:nvPr/>
        </p:nvSpPr>
        <p:spPr>
          <a:xfrm rot="16200000">
            <a:off x="5564842" y="-5564842"/>
            <a:ext cx="1062316" cy="12192000"/>
          </a:xfrm>
          <a:prstGeom prst="rect">
            <a:avLst/>
          </a:prstGeom>
          <a:solidFill>
            <a:srgbClr val="501F22"/>
          </a:solidFill>
          <a:ln>
            <a:solidFill>
              <a:srgbClr val="501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553E4E2-267E-4936-94BB-9C9667DBBF8C}"/>
              </a:ext>
            </a:extLst>
          </p:cNvPr>
          <p:cNvSpPr txBox="1"/>
          <p:nvPr/>
        </p:nvSpPr>
        <p:spPr>
          <a:xfrm>
            <a:off x="4368054" y="300325"/>
            <a:ext cx="7436224" cy="523220"/>
          </a:xfrm>
          <a:prstGeom prst="rect">
            <a:avLst/>
          </a:prstGeom>
          <a:noFill/>
        </p:spPr>
        <p:txBody>
          <a:bodyPr wrap="square" rtlCol="0">
            <a:spAutoFit/>
          </a:bodyPr>
          <a:lstStyle/>
          <a:p>
            <a:pPr marL="342900" indent="-342900" algn="r" rtl="1">
              <a:buFont typeface="Arial" panose="020B0604020202020204" pitchFamily="34" charset="0"/>
              <a:buChar char="•"/>
            </a:pPr>
            <a:r>
              <a:rPr lang="ar-EG" sz="2800"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النمو المُطرد : آلية التدمير الخلاّق</a:t>
            </a:r>
            <a:endParaRPr lang="en-US" sz="2800"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5" name="Title 4"/>
          <p:cNvSpPr>
            <a:spLocks noGrp="1"/>
          </p:cNvSpPr>
          <p:nvPr>
            <p:ph type="ctrTitle"/>
          </p:nvPr>
        </p:nvSpPr>
        <p:spPr>
          <a:xfrm>
            <a:off x="1524000" y="1362642"/>
            <a:ext cx="9144000" cy="5184913"/>
          </a:xfrm>
        </p:spPr>
        <p:txBody>
          <a:bodyPr>
            <a:normAutofit fontScale="90000"/>
          </a:bodyPr>
          <a:lstStyle/>
          <a:p>
            <a:br>
              <a:rPr lang="ar-EG" dirty="0"/>
            </a:br>
            <a:r>
              <a:rPr lang="ar-EG" b="1" dirty="0"/>
              <a:t> </a:t>
            </a:r>
            <a:br>
              <a:rPr lang="ar-EG" b="1" dirty="0"/>
            </a:br>
            <a:br>
              <a:rPr lang="ar-EG" b="1" dirty="0"/>
            </a:br>
            <a:br>
              <a:rPr lang="ar-EG" b="1" dirty="0"/>
            </a:br>
            <a:br>
              <a:rPr lang="ar-EG" b="1" dirty="0"/>
            </a:br>
            <a:r>
              <a:rPr lang="ar-EG" b="1" dirty="0"/>
              <a:t>"يُخْرِجُ الْحَيَّ مِنَ الْمَيِّتِ وَيُخْرِجُ الْمَيِّتَ مِنَ الْحَيِّ وَيُحْيِي الْأَرْضَ بَعْدَ مَوْتِهَا ۚ </a:t>
            </a:r>
            <a:r>
              <a:rPr lang="ar-EG" b="1" dirty="0" err="1"/>
              <a:t>وَكَذَٰلِكَ</a:t>
            </a:r>
            <a:r>
              <a:rPr lang="ar-EG" b="1" dirty="0"/>
              <a:t> تُخْرَجُونَ" صلع، الروم :19</a:t>
            </a:r>
            <a:br>
              <a:rPr lang="ar-EG" dirty="0"/>
            </a:br>
            <a:br>
              <a:rPr lang="ar-EG" dirty="0"/>
            </a:br>
            <a:r>
              <a:rPr lang="ar-EG" dirty="0"/>
              <a:t> </a:t>
            </a:r>
            <a:endParaRPr lang="en-US" dirty="0"/>
          </a:p>
        </p:txBody>
      </p:sp>
      <p:sp>
        <p:nvSpPr>
          <p:cNvPr id="6" name="Subtitle 5"/>
          <p:cNvSpPr>
            <a:spLocks noGrp="1"/>
          </p:cNvSpPr>
          <p:nvPr>
            <p:ph type="subTitle" idx="1"/>
          </p:nvPr>
        </p:nvSpPr>
        <p:spPr/>
        <p:txBody>
          <a:bodyPr/>
          <a:lstStyle/>
          <a:p>
            <a:r>
              <a:rPr lang="ar-EG" b="1" dirty="0"/>
              <a:t>   </a:t>
            </a:r>
            <a:endParaRPr lang="en-US" dirty="0"/>
          </a:p>
        </p:txBody>
      </p:sp>
      <p:sp>
        <p:nvSpPr>
          <p:cNvPr id="2" name="Slide Number Placeholder 1">
            <a:extLst>
              <a:ext uri="{FF2B5EF4-FFF2-40B4-BE49-F238E27FC236}">
                <a16:creationId xmlns:a16="http://schemas.microsoft.com/office/drawing/2014/main" id="{750A27D3-4FAB-4005-8614-A02F6121D0CC}"/>
              </a:ext>
            </a:extLst>
          </p:cNvPr>
          <p:cNvSpPr>
            <a:spLocks noGrp="1"/>
          </p:cNvSpPr>
          <p:nvPr>
            <p:ph type="sldNum" sz="quarter" idx="12"/>
          </p:nvPr>
        </p:nvSpPr>
        <p:spPr/>
        <p:txBody>
          <a:bodyPr/>
          <a:lstStyle/>
          <a:p>
            <a:fld id="{970A77BE-54D4-4BB8-B931-944BB0CA0E7B}" type="slidenum">
              <a:rPr lang="en-US" smtClean="0"/>
              <a:pPr/>
              <a:t>4</a:t>
            </a:fld>
            <a:endParaRPr lang="en-US"/>
          </a:p>
        </p:txBody>
      </p:sp>
    </p:spTree>
    <p:extLst>
      <p:ext uri="{BB962C8B-B14F-4D97-AF65-F5344CB8AC3E}">
        <p14:creationId xmlns:p14="http://schemas.microsoft.com/office/powerpoint/2010/main" val="2480079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527E75-DD0B-4458-8FAA-548F79B02E98}"/>
              </a:ext>
            </a:extLst>
          </p:cNvPr>
          <p:cNvSpPr/>
          <p:nvPr/>
        </p:nvSpPr>
        <p:spPr>
          <a:xfrm rot="16200000">
            <a:off x="5578288" y="-5578288"/>
            <a:ext cx="1035424" cy="12192000"/>
          </a:xfrm>
          <a:prstGeom prst="rect">
            <a:avLst/>
          </a:prstGeom>
          <a:solidFill>
            <a:srgbClr val="501F22"/>
          </a:solidFill>
          <a:ln>
            <a:solidFill>
              <a:srgbClr val="501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F1C8614-AB2B-4D29-8E27-6FF31B9AF7DC}"/>
              </a:ext>
            </a:extLst>
          </p:cNvPr>
          <p:cNvSpPr txBox="1"/>
          <p:nvPr/>
        </p:nvSpPr>
        <p:spPr>
          <a:xfrm>
            <a:off x="4354606" y="333046"/>
            <a:ext cx="7436224" cy="461665"/>
          </a:xfrm>
          <a:prstGeom prst="rect">
            <a:avLst/>
          </a:prstGeom>
          <a:noFill/>
        </p:spPr>
        <p:txBody>
          <a:bodyPr wrap="square" rtlCol="0">
            <a:spAutoFit/>
          </a:bodyPr>
          <a:lstStyle/>
          <a:p>
            <a:pPr marL="342900" indent="-342900" algn="r" rtl="1">
              <a:buFont typeface="Arial" panose="020B0604020202020204" pitchFamily="34" charset="0"/>
              <a:buChar char="•"/>
            </a:pPr>
            <a:r>
              <a:rPr lang="ar-EG"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التعريف بالحائزين على الجائزة:</a:t>
            </a:r>
            <a:endParaRPr lang="en-US"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3" name="Rectangle 2">
            <a:extLst>
              <a:ext uri="{FF2B5EF4-FFF2-40B4-BE49-F238E27FC236}">
                <a16:creationId xmlns:a16="http://schemas.microsoft.com/office/drawing/2014/main" id="{0C00ED8B-AB01-4539-A71C-2D242F00F582}"/>
              </a:ext>
            </a:extLst>
          </p:cNvPr>
          <p:cNvSpPr/>
          <p:nvPr/>
        </p:nvSpPr>
        <p:spPr>
          <a:xfrm>
            <a:off x="8673353" y="4370294"/>
            <a:ext cx="2967318" cy="2154660"/>
          </a:xfrm>
          <a:prstGeom prst="rect">
            <a:avLst/>
          </a:prstGeom>
          <a:solidFill>
            <a:srgbClr val="ECDCC4"/>
          </a:solidFill>
        </p:spPr>
        <p:style>
          <a:lnRef idx="0">
            <a:schemeClr val="accent3"/>
          </a:lnRef>
          <a:fillRef idx="3">
            <a:schemeClr val="accent3"/>
          </a:fillRef>
          <a:effectRef idx="3">
            <a:schemeClr val="accent3"/>
          </a:effectRef>
          <a:fontRef idx="minor">
            <a:schemeClr val="lt1"/>
          </a:fontRef>
        </p:style>
        <p:txBody>
          <a:bodyPr rtlCol="0" anchor="ctr"/>
          <a:lstStyle/>
          <a:p>
            <a:pPr algn="ctr">
              <a:lnSpc>
                <a:spcPct val="150000"/>
              </a:lnSpc>
            </a:pPr>
            <a:r>
              <a:rPr lang="ar-EG" b="1" dirty="0">
                <a:solidFill>
                  <a:srgbClr val="A94148"/>
                </a:solidFill>
                <a:latin typeface="GE SS Two Bold" panose="020A0503020102020204" pitchFamily="18" charset="-78"/>
                <a:ea typeface="GE SS Two Bold" panose="020A0503020102020204" pitchFamily="18" charset="-78"/>
                <a:cs typeface="GE SS Two Bold" panose="020A0503020102020204" pitchFamily="18" charset="-78"/>
              </a:rPr>
              <a:t>جويل موكير</a:t>
            </a:r>
          </a:p>
          <a:p>
            <a:pPr algn="ctr">
              <a:lnSpc>
                <a:spcPct val="150000"/>
              </a:lnSpc>
            </a:pPr>
            <a:r>
              <a:rPr lang="ar-EG" b="1" dirty="0">
                <a:solidFill>
                  <a:srgbClr val="752D32"/>
                </a:solidFill>
                <a:latin typeface="GE SS Two Bold" panose="020A0503020102020204" pitchFamily="18" charset="-78"/>
                <a:ea typeface="GE SS Two Bold" panose="020A0503020102020204" pitchFamily="18" charset="-78"/>
                <a:cs typeface="GE SS Two Bold" panose="020A0503020102020204" pitchFamily="18" charset="-78"/>
              </a:rPr>
              <a:t>أستاذ الاقتصاد والتاريخ في جامعة نورث وستيرن (إلينوي).</a:t>
            </a:r>
          </a:p>
          <a:p>
            <a:pPr algn="ctr">
              <a:lnSpc>
                <a:spcPct val="150000"/>
              </a:lnSpc>
            </a:pPr>
            <a:r>
              <a:rPr lang="ar-EG" b="1" dirty="0">
                <a:solidFill>
                  <a:srgbClr val="752D32"/>
                </a:solidFill>
                <a:latin typeface="GE SS Two Bold" panose="020A0503020102020204" pitchFamily="18" charset="-78"/>
                <a:ea typeface="GE SS Two Bold" panose="020A0503020102020204" pitchFamily="18" charset="-78"/>
                <a:cs typeface="GE SS Two Bold" panose="020A0503020102020204" pitchFamily="18" charset="-78"/>
              </a:rPr>
              <a:t> </a:t>
            </a:r>
            <a:endParaRPr lang="en-US" sz="1400" dirty="0">
              <a:solidFill>
                <a:srgbClr val="752D32"/>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8" name="Rectangle 7">
            <a:extLst>
              <a:ext uri="{FF2B5EF4-FFF2-40B4-BE49-F238E27FC236}">
                <a16:creationId xmlns:a16="http://schemas.microsoft.com/office/drawing/2014/main" id="{2F4B0CFC-95A9-4659-979A-E6E293064072}"/>
              </a:ext>
            </a:extLst>
          </p:cNvPr>
          <p:cNvSpPr/>
          <p:nvPr/>
        </p:nvSpPr>
        <p:spPr>
          <a:xfrm>
            <a:off x="4354606" y="4370294"/>
            <a:ext cx="3700183" cy="2154659"/>
          </a:xfrm>
          <a:prstGeom prst="rect">
            <a:avLst/>
          </a:prstGeom>
          <a:solidFill>
            <a:srgbClr val="ECDCC4"/>
          </a:solidFill>
        </p:spPr>
        <p:style>
          <a:lnRef idx="0">
            <a:schemeClr val="accent3"/>
          </a:lnRef>
          <a:fillRef idx="3">
            <a:schemeClr val="accent3"/>
          </a:fillRef>
          <a:effectRef idx="3">
            <a:schemeClr val="accent3"/>
          </a:effectRef>
          <a:fontRef idx="minor">
            <a:schemeClr val="lt1"/>
          </a:fontRef>
        </p:style>
        <p:txBody>
          <a:bodyPr rtlCol="0" anchor="ctr"/>
          <a:lstStyle/>
          <a:p>
            <a:pPr algn="ctr">
              <a:lnSpc>
                <a:spcPct val="150000"/>
              </a:lnSpc>
            </a:pPr>
            <a:r>
              <a:rPr lang="ar-EG" b="1" dirty="0">
                <a:solidFill>
                  <a:srgbClr val="A94148"/>
                </a:solidFill>
                <a:latin typeface="GE SS Two Bold" panose="020A0503020102020204" pitchFamily="18" charset="-78"/>
                <a:ea typeface="GE SS Two Bold" panose="020A0503020102020204" pitchFamily="18" charset="-78"/>
                <a:cs typeface="GE SS Two Bold" panose="020A0503020102020204" pitchFamily="18" charset="-78"/>
              </a:rPr>
              <a:t>فيليب أجيون</a:t>
            </a:r>
          </a:p>
          <a:p>
            <a:pPr algn="ctr">
              <a:lnSpc>
                <a:spcPct val="150000"/>
              </a:lnSpc>
            </a:pPr>
            <a:r>
              <a:rPr lang="ar-EG" b="1" dirty="0">
                <a:solidFill>
                  <a:srgbClr val="752D32"/>
                </a:solidFill>
                <a:latin typeface="GE SS Two Bold" panose="020A0503020102020204" pitchFamily="18" charset="-78"/>
                <a:ea typeface="GE SS Two Bold" panose="020A0503020102020204" pitchFamily="18" charset="-78"/>
                <a:cs typeface="GE SS Two Bold" panose="020A0503020102020204" pitchFamily="18" charset="-78"/>
              </a:rPr>
              <a:t>أستاذ النمو والمؤسسات في كوليج دي فرانس ومدرسة لندن للاقتصاد</a:t>
            </a:r>
          </a:p>
          <a:p>
            <a:pPr algn="ctr">
              <a:lnSpc>
                <a:spcPct val="150000"/>
              </a:lnSpc>
            </a:pPr>
            <a:endParaRPr lang="en-US" sz="1400" dirty="0">
              <a:solidFill>
                <a:srgbClr val="752D32"/>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9" name="Rectangle 8">
            <a:extLst>
              <a:ext uri="{FF2B5EF4-FFF2-40B4-BE49-F238E27FC236}">
                <a16:creationId xmlns:a16="http://schemas.microsoft.com/office/drawing/2014/main" id="{60FB4C34-EACE-4F1E-9C3F-EEBA4B4050B6}"/>
              </a:ext>
            </a:extLst>
          </p:cNvPr>
          <p:cNvSpPr/>
          <p:nvPr/>
        </p:nvSpPr>
        <p:spPr>
          <a:xfrm>
            <a:off x="551329" y="4370294"/>
            <a:ext cx="3200400" cy="2154660"/>
          </a:xfrm>
          <a:prstGeom prst="rect">
            <a:avLst/>
          </a:prstGeom>
          <a:solidFill>
            <a:srgbClr val="F2E7D6"/>
          </a:solidFill>
        </p:spPr>
        <p:style>
          <a:lnRef idx="0">
            <a:schemeClr val="accent3"/>
          </a:lnRef>
          <a:fillRef idx="3">
            <a:schemeClr val="accent3"/>
          </a:fillRef>
          <a:effectRef idx="3">
            <a:schemeClr val="accent3"/>
          </a:effectRef>
          <a:fontRef idx="minor">
            <a:schemeClr val="lt1"/>
          </a:fontRef>
        </p:style>
        <p:txBody>
          <a:bodyPr rtlCol="0" anchor="ctr"/>
          <a:lstStyle/>
          <a:p>
            <a:pPr algn="ctr">
              <a:lnSpc>
                <a:spcPct val="150000"/>
              </a:lnSpc>
            </a:pPr>
            <a:r>
              <a:rPr lang="ar-EG" b="1" dirty="0">
                <a:solidFill>
                  <a:srgbClr val="A94148"/>
                </a:solidFill>
                <a:latin typeface="GE SS Two Bold" panose="020A0503020102020204" pitchFamily="18" charset="-78"/>
                <a:ea typeface="GE SS Two Bold" panose="020A0503020102020204" pitchFamily="18" charset="-78"/>
                <a:cs typeface="GE SS Two Bold" panose="020A0503020102020204" pitchFamily="18" charset="-78"/>
              </a:rPr>
              <a:t>بيتر هيويت</a:t>
            </a:r>
          </a:p>
          <a:p>
            <a:pPr algn="ctr">
              <a:lnSpc>
                <a:spcPct val="150000"/>
              </a:lnSpc>
            </a:pPr>
            <a:r>
              <a:rPr lang="ar-EG" b="1" dirty="0">
                <a:solidFill>
                  <a:srgbClr val="752D32"/>
                </a:solidFill>
                <a:latin typeface="GE SS Two Bold" panose="020A0503020102020204" pitchFamily="18" charset="-78"/>
                <a:ea typeface="GE SS Two Bold" panose="020A0503020102020204" pitchFamily="18" charset="-78"/>
                <a:cs typeface="GE SS Two Bold" panose="020A0503020102020204" pitchFamily="18" charset="-78"/>
              </a:rPr>
              <a:t>أستاذ كرسي لين كروست للعلوم الاجتماعية في جامعة براون.</a:t>
            </a:r>
          </a:p>
          <a:p>
            <a:pPr algn="ctr">
              <a:lnSpc>
                <a:spcPct val="150000"/>
              </a:lnSpc>
            </a:pPr>
            <a:endParaRPr lang="en-US" sz="1400" dirty="0">
              <a:solidFill>
                <a:srgbClr val="752D32"/>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5" name="Slide Number Placeholder 4">
            <a:extLst>
              <a:ext uri="{FF2B5EF4-FFF2-40B4-BE49-F238E27FC236}">
                <a16:creationId xmlns:a16="http://schemas.microsoft.com/office/drawing/2014/main" id="{EBE1297E-58F9-4276-8956-2A23019DA9EF}"/>
              </a:ext>
            </a:extLst>
          </p:cNvPr>
          <p:cNvSpPr>
            <a:spLocks noGrp="1"/>
          </p:cNvSpPr>
          <p:nvPr>
            <p:ph type="sldNum" sz="quarter" idx="11"/>
          </p:nvPr>
        </p:nvSpPr>
        <p:spPr>
          <a:xfrm>
            <a:off x="11772901" y="6326953"/>
            <a:ext cx="396000" cy="396000"/>
          </a:xfrm>
          <a:ln>
            <a:noFill/>
          </a:ln>
        </p:spPr>
        <p:txBody>
          <a:bodyPr/>
          <a:lstStyle/>
          <a:p>
            <a:fld id="{7E0E41E9-E887-49CF-A358-8367F0C34840}" type="slidenum">
              <a:rPr lang="en-US" smtClean="0">
                <a:solidFill>
                  <a:srgbClr val="232323"/>
                </a:solidFill>
              </a:rPr>
              <a:t>5</a:t>
            </a:fld>
            <a:endParaRPr lang="en-US" dirty="0">
              <a:solidFill>
                <a:srgbClr val="232323"/>
              </a:solidFill>
            </a:endParaRPr>
          </a:p>
        </p:txBody>
      </p:sp>
      <p:pic>
        <p:nvPicPr>
          <p:cNvPr id="6" name="Picture 5">
            <a:extLst>
              <a:ext uri="{FF2B5EF4-FFF2-40B4-BE49-F238E27FC236}">
                <a16:creationId xmlns:a16="http://schemas.microsoft.com/office/drawing/2014/main" id="{8722871B-1AB3-4136-A160-35D0741841FE}"/>
              </a:ext>
            </a:extLst>
          </p:cNvPr>
          <p:cNvPicPr>
            <a:picLocks noChangeAspect="1"/>
          </p:cNvPicPr>
          <p:nvPr/>
        </p:nvPicPr>
        <p:blipFill>
          <a:blip r:embed="rId2"/>
          <a:stretch>
            <a:fillRect/>
          </a:stretch>
        </p:blipFill>
        <p:spPr>
          <a:xfrm>
            <a:off x="9049981" y="1363169"/>
            <a:ext cx="2429214" cy="2766411"/>
          </a:xfrm>
          <a:prstGeom prst="rect">
            <a:avLst/>
          </a:prstGeom>
          <a:ln>
            <a:noFill/>
          </a:ln>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589B10D9-CBBA-4EDA-B73B-F560797A0988}"/>
              </a:ext>
            </a:extLst>
          </p:cNvPr>
          <p:cNvPicPr>
            <a:picLocks noChangeAspect="1"/>
          </p:cNvPicPr>
          <p:nvPr/>
        </p:nvPicPr>
        <p:blipFill>
          <a:blip r:embed="rId3"/>
          <a:stretch>
            <a:fillRect/>
          </a:stretch>
        </p:blipFill>
        <p:spPr>
          <a:xfrm>
            <a:off x="4733735" y="1363168"/>
            <a:ext cx="2724530" cy="2766412"/>
          </a:xfrm>
          <a:prstGeom prst="rect">
            <a:avLst/>
          </a:prstGeom>
          <a:effectLst>
            <a:outerShdw blurRad="63500" sx="102000" sy="102000" algn="ctr" rotWithShape="0">
              <a:prstClr val="black">
                <a:alpha val="40000"/>
              </a:prstClr>
            </a:outerShdw>
          </a:effectLst>
        </p:spPr>
      </p:pic>
      <p:pic>
        <p:nvPicPr>
          <p:cNvPr id="10" name="Picture 9">
            <a:extLst>
              <a:ext uri="{FF2B5EF4-FFF2-40B4-BE49-F238E27FC236}">
                <a16:creationId xmlns:a16="http://schemas.microsoft.com/office/drawing/2014/main" id="{24525978-D637-4959-B498-DE1DC2A7C659}"/>
              </a:ext>
            </a:extLst>
          </p:cNvPr>
          <p:cNvPicPr>
            <a:picLocks noChangeAspect="1"/>
          </p:cNvPicPr>
          <p:nvPr/>
        </p:nvPicPr>
        <p:blipFill>
          <a:blip r:embed="rId4"/>
          <a:stretch>
            <a:fillRect/>
          </a:stretch>
        </p:blipFill>
        <p:spPr>
          <a:xfrm>
            <a:off x="882565" y="1384925"/>
            <a:ext cx="2476846" cy="2722897"/>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989177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527E75-DD0B-4458-8FAA-548F79B02E98}"/>
              </a:ext>
            </a:extLst>
          </p:cNvPr>
          <p:cNvSpPr/>
          <p:nvPr/>
        </p:nvSpPr>
        <p:spPr>
          <a:xfrm rot="16200000">
            <a:off x="5618630" y="-5618630"/>
            <a:ext cx="954740" cy="12192000"/>
          </a:xfrm>
          <a:prstGeom prst="rect">
            <a:avLst/>
          </a:prstGeom>
          <a:solidFill>
            <a:srgbClr val="501F22"/>
          </a:solidFill>
          <a:ln>
            <a:solidFill>
              <a:srgbClr val="501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20AD86B-5A9A-4BA2-964D-3116C782ED6D}"/>
              </a:ext>
            </a:extLst>
          </p:cNvPr>
          <p:cNvSpPr txBox="1"/>
          <p:nvPr/>
        </p:nvSpPr>
        <p:spPr>
          <a:xfrm>
            <a:off x="4354606" y="206196"/>
            <a:ext cx="7436224" cy="461665"/>
          </a:xfrm>
          <a:prstGeom prst="rect">
            <a:avLst/>
          </a:prstGeom>
          <a:noFill/>
        </p:spPr>
        <p:txBody>
          <a:bodyPr wrap="square" rtlCol="0">
            <a:spAutoFit/>
          </a:bodyPr>
          <a:lstStyle/>
          <a:p>
            <a:pPr marL="342900" indent="-342900" algn="r" rtl="1">
              <a:buFont typeface="Arial" panose="020B0604020202020204" pitchFamily="34" charset="0"/>
              <a:buChar char="•"/>
            </a:pPr>
            <a:r>
              <a:rPr lang="ar-EG"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مقدمة :</a:t>
            </a:r>
            <a:endParaRPr lang="en-US"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7" name="Slide Number Placeholder 6">
            <a:extLst>
              <a:ext uri="{FF2B5EF4-FFF2-40B4-BE49-F238E27FC236}">
                <a16:creationId xmlns:a16="http://schemas.microsoft.com/office/drawing/2014/main" id="{53BEE5F5-0A92-4390-8DA2-A6C1E798F88F}"/>
              </a:ext>
            </a:extLst>
          </p:cNvPr>
          <p:cNvSpPr>
            <a:spLocks noGrp="1"/>
          </p:cNvSpPr>
          <p:nvPr>
            <p:ph type="sldNum" sz="quarter" idx="11"/>
          </p:nvPr>
        </p:nvSpPr>
        <p:spPr>
          <a:ln>
            <a:noFill/>
          </a:ln>
        </p:spPr>
        <p:txBody>
          <a:bodyPr/>
          <a:lstStyle/>
          <a:p>
            <a:fld id="{7E0E41E9-E887-49CF-A358-8367F0C34840}" type="slidenum">
              <a:rPr lang="en-US" smtClean="0">
                <a:solidFill>
                  <a:srgbClr val="232323"/>
                </a:solidFill>
              </a:rPr>
              <a:t>6</a:t>
            </a:fld>
            <a:endParaRPr lang="en-US" dirty="0">
              <a:solidFill>
                <a:srgbClr val="232323"/>
              </a:solidFill>
            </a:endParaRPr>
          </a:p>
        </p:txBody>
      </p:sp>
      <p:pic>
        <p:nvPicPr>
          <p:cNvPr id="8" name="Picture 7">
            <a:extLst>
              <a:ext uri="{FF2B5EF4-FFF2-40B4-BE49-F238E27FC236}">
                <a16:creationId xmlns:a16="http://schemas.microsoft.com/office/drawing/2014/main" id="{33DF7177-774F-43E5-B6B9-4CA1C0A534BC}"/>
              </a:ext>
            </a:extLst>
          </p:cNvPr>
          <p:cNvPicPr>
            <a:picLocks noChangeAspect="1"/>
          </p:cNvPicPr>
          <p:nvPr/>
        </p:nvPicPr>
        <p:blipFill>
          <a:blip r:embed="rId2"/>
          <a:stretch>
            <a:fillRect/>
          </a:stretch>
        </p:blipFill>
        <p:spPr>
          <a:xfrm>
            <a:off x="6866782" y="2327553"/>
            <a:ext cx="5325218" cy="3096057"/>
          </a:xfrm>
          <a:prstGeom prst="rect">
            <a:avLst/>
          </a:prstGeom>
        </p:spPr>
      </p:pic>
      <p:sp>
        <p:nvSpPr>
          <p:cNvPr id="2" name="TextBox 1">
            <a:extLst>
              <a:ext uri="{FF2B5EF4-FFF2-40B4-BE49-F238E27FC236}">
                <a16:creationId xmlns:a16="http://schemas.microsoft.com/office/drawing/2014/main" id="{712A8E69-0772-4B66-85E6-B2CE55DB603B}"/>
              </a:ext>
            </a:extLst>
          </p:cNvPr>
          <p:cNvSpPr txBox="1"/>
          <p:nvPr/>
        </p:nvSpPr>
        <p:spPr>
          <a:xfrm>
            <a:off x="656665" y="1104000"/>
            <a:ext cx="10858284" cy="886333"/>
          </a:xfrm>
          <a:prstGeom prst="rect">
            <a:avLst/>
          </a:prstGeom>
          <a:noFill/>
        </p:spPr>
        <p:txBody>
          <a:bodyPr wrap="square" rtlCol="0">
            <a:spAutoFit/>
          </a:bodyPr>
          <a:lstStyle/>
          <a:p>
            <a:pPr algn="just" rtl="1">
              <a:lnSpc>
                <a:spcPct val="150000"/>
              </a:lnSpc>
            </a:pPr>
            <a:r>
              <a:rPr lang="ar-EG" dirty="0">
                <a:latin typeface="GE SS Two Bold" panose="020A0503020102020204" pitchFamily="18" charset="-78"/>
                <a:ea typeface="GE SS Two Bold" panose="020A0503020102020204" pitchFamily="18" charset="-78"/>
                <a:cs typeface="GE SS Two Bold" panose="020A0503020102020204" pitchFamily="18" charset="-78"/>
              </a:rPr>
              <a:t>التقدّم والابتكار هما ظاهرتان قديمتان في تاريخ البشرية. لكن ما يُعد حديثًا نسبيًا هو ذلك النوع من النمو الاقتصادي القائم على الابتكار، الذي تمتّعت به الدول المتقدمة خلال القرنين الماضيين، وآليات استمرار مثل هذه المعدلات المرتفعة من النمو.</a:t>
            </a:r>
            <a:endParaRPr lang="en-US" dirty="0">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5" name="Rectangle 4">
            <a:extLst>
              <a:ext uri="{FF2B5EF4-FFF2-40B4-BE49-F238E27FC236}">
                <a16:creationId xmlns:a16="http://schemas.microsoft.com/office/drawing/2014/main" id="{6D955808-67F4-40A7-9161-CB30E0943474}"/>
              </a:ext>
            </a:extLst>
          </p:cNvPr>
          <p:cNvSpPr/>
          <p:nvPr/>
        </p:nvSpPr>
        <p:spPr>
          <a:xfrm>
            <a:off x="6575612" y="5464731"/>
            <a:ext cx="5616388" cy="708720"/>
          </a:xfrm>
          <a:prstGeom prst="rect">
            <a:avLst/>
          </a:prstGeom>
        </p:spPr>
        <p:txBody>
          <a:bodyPr wrap="square">
            <a:spAutoFit/>
          </a:bodyPr>
          <a:lstStyle/>
          <a:p>
            <a:pPr algn="ctr">
              <a:lnSpc>
                <a:spcPct val="150000"/>
              </a:lnSpc>
            </a:pPr>
            <a:r>
              <a:rPr lang="ar-EG" sz="1400" b="1" dirty="0">
                <a:solidFill>
                  <a:srgbClr val="A94148"/>
                </a:solidFill>
                <a:latin typeface="GE SS Two Bold" panose="020A0503020102020204" pitchFamily="18" charset="-78"/>
                <a:ea typeface="GE SS Two Bold" panose="020A0503020102020204" pitchFamily="18" charset="-78"/>
                <a:cs typeface="GE SS Two Bold" panose="020A0503020102020204" pitchFamily="18" charset="-78"/>
              </a:rPr>
              <a:t>نصيب الفرد من الناتج المحلي الإجمالي في إنجلترا خلال الفترة بين عامي  1300 و1680 والتي شهدت بعض الابتكارات والاكتشافات البارزة</a:t>
            </a:r>
            <a:endParaRPr lang="en-US" sz="1400" b="1" dirty="0">
              <a:solidFill>
                <a:srgbClr val="A94148"/>
              </a:solidFill>
              <a:latin typeface="GE SS Two Bold" panose="020A0503020102020204" pitchFamily="18" charset="-78"/>
              <a:ea typeface="GE SS Two Bold" panose="020A0503020102020204" pitchFamily="18" charset="-78"/>
              <a:cs typeface="GE SS Two Bold" panose="020A0503020102020204" pitchFamily="18" charset="-78"/>
            </a:endParaRPr>
          </a:p>
        </p:txBody>
      </p:sp>
      <p:pic>
        <p:nvPicPr>
          <p:cNvPr id="6" name="Picture 5">
            <a:extLst>
              <a:ext uri="{FF2B5EF4-FFF2-40B4-BE49-F238E27FC236}">
                <a16:creationId xmlns:a16="http://schemas.microsoft.com/office/drawing/2014/main" id="{24EAEC15-A8E5-4315-B3C9-D6F40DDE5A8E}"/>
              </a:ext>
            </a:extLst>
          </p:cNvPr>
          <p:cNvPicPr>
            <a:picLocks noChangeAspect="1"/>
          </p:cNvPicPr>
          <p:nvPr/>
        </p:nvPicPr>
        <p:blipFill>
          <a:blip r:embed="rId3"/>
          <a:stretch>
            <a:fillRect/>
          </a:stretch>
        </p:blipFill>
        <p:spPr>
          <a:xfrm>
            <a:off x="-1" y="2429341"/>
            <a:ext cx="6096000" cy="2725468"/>
          </a:xfrm>
          <a:prstGeom prst="rect">
            <a:avLst/>
          </a:prstGeom>
        </p:spPr>
      </p:pic>
      <p:sp>
        <p:nvSpPr>
          <p:cNvPr id="10" name="Rectangle 9">
            <a:extLst>
              <a:ext uri="{FF2B5EF4-FFF2-40B4-BE49-F238E27FC236}">
                <a16:creationId xmlns:a16="http://schemas.microsoft.com/office/drawing/2014/main" id="{2461A694-2C83-424C-B40E-7856E26834D8}"/>
              </a:ext>
            </a:extLst>
          </p:cNvPr>
          <p:cNvSpPr/>
          <p:nvPr/>
        </p:nvSpPr>
        <p:spPr>
          <a:xfrm>
            <a:off x="-1" y="5407262"/>
            <a:ext cx="6096000" cy="708720"/>
          </a:xfrm>
          <a:prstGeom prst="rect">
            <a:avLst/>
          </a:prstGeom>
        </p:spPr>
        <p:txBody>
          <a:bodyPr>
            <a:spAutoFit/>
          </a:bodyPr>
          <a:lstStyle/>
          <a:p>
            <a:pPr algn="ctr">
              <a:lnSpc>
                <a:spcPct val="150000"/>
              </a:lnSpc>
            </a:pPr>
            <a:r>
              <a:rPr lang="ar-EG" sz="1400" b="1" dirty="0">
                <a:solidFill>
                  <a:srgbClr val="A94148"/>
                </a:solidFill>
                <a:latin typeface="GE SS Two Bold" panose="020A0503020102020204" pitchFamily="18" charset="-78"/>
                <a:ea typeface="GE SS Two Bold" panose="020A0503020102020204" pitchFamily="18" charset="-78"/>
                <a:cs typeface="GE SS Two Bold" panose="020A0503020102020204" pitchFamily="18" charset="-78"/>
              </a:rPr>
              <a:t>نصيب الفرد من الناتج المحلي الإجمالي الحقيقي في الولايات المتحدة والمملكة المتحدة من عام 1800 حتى عام 2018, بالرغم من تعرضهما لاضطرابات جلية خلال تلك الفترة.</a:t>
            </a:r>
            <a:endParaRPr lang="en-US" sz="1400" b="1" dirty="0">
              <a:solidFill>
                <a:srgbClr val="A94148"/>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9" name="Rectangle 8">
            <a:extLst>
              <a:ext uri="{FF2B5EF4-FFF2-40B4-BE49-F238E27FC236}">
                <a16:creationId xmlns:a16="http://schemas.microsoft.com/office/drawing/2014/main" id="{C83256C2-DA11-4BB7-846D-8BC10366B93C}"/>
              </a:ext>
            </a:extLst>
          </p:cNvPr>
          <p:cNvSpPr/>
          <p:nvPr/>
        </p:nvSpPr>
        <p:spPr>
          <a:xfrm>
            <a:off x="5876365" y="3475442"/>
            <a:ext cx="1271941" cy="711733"/>
          </a:xfrm>
          <a:prstGeom prst="rect">
            <a:avLst/>
          </a:prstGeom>
          <a:solidFill>
            <a:srgbClr val="ECDCC4"/>
          </a:solidFill>
        </p:spPr>
        <p:style>
          <a:lnRef idx="0">
            <a:schemeClr val="accent3"/>
          </a:lnRef>
          <a:fillRef idx="3">
            <a:schemeClr val="accent3"/>
          </a:fillRef>
          <a:effectRef idx="3">
            <a:schemeClr val="accent3"/>
          </a:effectRef>
          <a:fontRef idx="minor">
            <a:schemeClr val="lt1"/>
          </a:fontRef>
        </p:style>
        <p:txBody>
          <a:bodyPr rtlCol="0" anchor="ctr"/>
          <a:lstStyle/>
          <a:p>
            <a:pPr algn="ctr">
              <a:lnSpc>
                <a:spcPct val="150000"/>
              </a:lnSpc>
            </a:pPr>
            <a:r>
              <a:rPr lang="ar-EG" sz="1400" dirty="0">
                <a:solidFill>
                  <a:srgbClr val="752D32"/>
                </a:solidFill>
                <a:latin typeface="GE SS Two Bold" panose="020A0503020102020204" pitchFamily="18" charset="-78"/>
                <a:ea typeface="GE SS Two Bold" panose="020A0503020102020204" pitchFamily="18" charset="-78"/>
                <a:cs typeface="GE SS Two Bold" panose="020A0503020102020204" pitchFamily="18" charset="-78"/>
              </a:rPr>
              <a:t>مقارنةً ب</a:t>
            </a:r>
            <a:endParaRPr lang="en-US" sz="1400" dirty="0">
              <a:solidFill>
                <a:srgbClr val="752D32"/>
              </a:solidFill>
              <a:latin typeface="GE SS Two Bold" panose="020A0503020102020204" pitchFamily="18" charset="-78"/>
              <a:ea typeface="GE SS Two Bold" panose="020A0503020102020204" pitchFamily="18" charset="-78"/>
              <a:cs typeface="GE SS Two Bold" panose="020A0503020102020204" pitchFamily="18" charset="-78"/>
            </a:endParaRPr>
          </a:p>
        </p:txBody>
      </p:sp>
    </p:spTree>
    <p:extLst>
      <p:ext uri="{BB962C8B-B14F-4D97-AF65-F5344CB8AC3E}">
        <p14:creationId xmlns:p14="http://schemas.microsoft.com/office/powerpoint/2010/main" val="3307318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527E75-DD0B-4458-8FAA-548F79B02E98}"/>
              </a:ext>
            </a:extLst>
          </p:cNvPr>
          <p:cNvSpPr/>
          <p:nvPr/>
        </p:nvSpPr>
        <p:spPr>
          <a:xfrm rot="16200000">
            <a:off x="5618630" y="-5618630"/>
            <a:ext cx="954740" cy="12192000"/>
          </a:xfrm>
          <a:prstGeom prst="rect">
            <a:avLst/>
          </a:prstGeom>
          <a:solidFill>
            <a:srgbClr val="501F22"/>
          </a:solidFill>
          <a:ln>
            <a:solidFill>
              <a:srgbClr val="501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20AD86B-5A9A-4BA2-964D-3116C782ED6D}"/>
              </a:ext>
            </a:extLst>
          </p:cNvPr>
          <p:cNvSpPr txBox="1"/>
          <p:nvPr/>
        </p:nvSpPr>
        <p:spPr>
          <a:xfrm>
            <a:off x="4354606" y="246538"/>
            <a:ext cx="7436224" cy="461665"/>
          </a:xfrm>
          <a:prstGeom prst="rect">
            <a:avLst/>
          </a:prstGeom>
          <a:noFill/>
        </p:spPr>
        <p:txBody>
          <a:bodyPr wrap="square" rtlCol="0">
            <a:spAutoFit/>
          </a:bodyPr>
          <a:lstStyle/>
          <a:p>
            <a:pPr marL="342900" indent="-342900" algn="r" rtl="1">
              <a:buFont typeface="Arial" panose="020B0604020202020204" pitchFamily="34" charset="0"/>
              <a:buChar char="•"/>
            </a:pPr>
            <a:r>
              <a:rPr lang="ar-EG"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مقدمة :</a:t>
            </a:r>
            <a:endParaRPr lang="en-US"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 name="TextBox 1">
            <a:extLst>
              <a:ext uri="{FF2B5EF4-FFF2-40B4-BE49-F238E27FC236}">
                <a16:creationId xmlns:a16="http://schemas.microsoft.com/office/drawing/2014/main" id="{2C9C248B-DF04-4BAA-AD13-FC8D6F33DA8A}"/>
              </a:ext>
            </a:extLst>
          </p:cNvPr>
          <p:cNvSpPr txBox="1"/>
          <p:nvPr/>
        </p:nvSpPr>
        <p:spPr>
          <a:xfrm>
            <a:off x="784971" y="1165333"/>
            <a:ext cx="10997454" cy="430887"/>
          </a:xfrm>
          <a:prstGeom prst="rect">
            <a:avLst/>
          </a:prstGeom>
          <a:noFill/>
        </p:spPr>
        <p:txBody>
          <a:bodyPr wrap="square" rtlCol="0">
            <a:spAutoFit/>
          </a:bodyPr>
          <a:lstStyle/>
          <a:p>
            <a:pPr algn="r">
              <a:lnSpc>
                <a:spcPct val="150000"/>
              </a:lnSpc>
            </a:pPr>
            <a:r>
              <a:rPr lang="ar-EG" sz="1600" dirty="0">
                <a:latin typeface="GE SS Two Bold" panose="020A0503020102020204" pitchFamily="18" charset="-78"/>
                <a:ea typeface="GE SS Two Bold" panose="020A0503020102020204" pitchFamily="18" charset="-78"/>
                <a:cs typeface="GE SS Two Bold" panose="020A0503020102020204" pitchFamily="18" charset="-78"/>
              </a:rPr>
              <a:t>- وبالتالي تمثّلت الأسئلة الرئيسية التي سعى حائزو جائزة نوبل لهذا العام لمعالجتها:</a:t>
            </a:r>
            <a:endParaRPr lang="en-US" sz="1600" dirty="0">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5" name="Rectangle: Rounded Corners 4">
            <a:extLst>
              <a:ext uri="{FF2B5EF4-FFF2-40B4-BE49-F238E27FC236}">
                <a16:creationId xmlns:a16="http://schemas.microsoft.com/office/drawing/2014/main" id="{77C9639D-AE36-4705-B430-384466F52B48}"/>
              </a:ext>
            </a:extLst>
          </p:cNvPr>
          <p:cNvSpPr/>
          <p:nvPr/>
        </p:nvSpPr>
        <p:spPr>
          <a:xfrm>
            <a:off x="831348" y="1717521"/>
            <a:ext cx="10861861" cy="749875"/>
          </a:xfrm>
          <a:prstGeom prst="roundRect">
            <a:avLst/>
          </a:prstGeom>
          <a:solidFill>
            <a:srgbClr val="ECDCC4"/>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ar-EG" sz="2000" b="1" dirty="0">
                <a:solidFill>
                  <a:srgbClr val="501F22"/>
                </a:solidFill>
                <a:latin typeface="GE SS Two Bold" panose="020A0503020102020204" pitchFamily="18" charset="-78"/>
                <a:ea typeface="GE SS Two Bold" panose="020A0503020102020204" pitchFamily="18" charset="-78"/>
                <a:cs typeface="GE SS Two Bold" panose="020A0503020102020204" pitchFamily="18" charset="-78"/>
              </a:rPr>
              <a:t>كيف يمكن للنمو الاقتصادي أن يصبح ظاهرة مطردة ومستمرة ؟ وما الذي يمكن أن  يُبقينا على المسار الحالي؟ </a:t>
            </a:r>
          </a:p>
        </p:txBody>
      </p:sp>
      <p:sp>
        <p:nvSpPr>
          <p:cNvPr id="6" name="TextBox 5">
            <a:extLst>
              <a:ext uri="{FF2B5EF4-FFF2-40B4-BE49-F238E27FC236}">
                <a16:creationId xmlns:a16="http://schemas.microsoft.com/office/drawing/2014/main" id="{B4489CE7-9F60-468A-B2DF-C9073A27775F}"/>
              </a:ext>
            </a:extLst>
          </p:cNvPr>
          <p:cNvSpPr txBox="1"/>
          <p:nvPr/>
        </p:nvSpPr>
        <p:spPr>
          <a:xfrm>
            <a:off x="690152" y="2597653"/>
            <a:ext cx="10997454" cy="470835"/>
          </a:xfrm>
          <a:prstGeom prst="rect">
            <a:avLst/>
          </a:prstGeom>
          <a:noFill/>
        </p:spPr>
        <p:txBody>
          <a:bodyPr wrap="square" rtlCol="0">
            <a:spAutoFit/>
          </a:bodyPr>
          <a:lstStyle/>
          <a:p>
            <a:pPr algn="r">
              <a:lnSpc>
                <a:spcPct val="150000"/>
              </a:lnSpc>
            </a:pPr>
            <a:r>
              <a:rPr lang="ar-EG" sz="1600" dirty="0">
                <a:latin typeface="GE SS Two Bold" panose="020A0503020102020204" pitchFamily="18" charset="-78"/>
                <a:ea typeface="GE SS Two Bold" panose="020A0503020102020204" pitchFamily="18" charset="-78"/>
                <a:cs typeface="GE SS Two Bold" panose="020A0503020102020204" pitchFamily="18" charset="-78"/>
              </a:rPr>
              <a:t>- وقد تناول الباحثون هذه الأسئلة من خلال </a:t>
            </a:r>
            <a:r>
              <a:rPr lang="ar-EG" b="1" dirty="0">
                <a:solidFill>
                  <a:srgbClr val="FF0000"/>
                </a:solidFill>
                <a:latin typeface="GE SS Two Bold" panose="020A0503020102020204" pitchFamily="18" charset="-78"/>
                <a:ea typeface="GE SS Two Bold" panose="020A0503020102020204" pitchFamily="18" charset="-78"/>
                <a:cs typeface="GE SS Two Bold" panose="020A0503020102020204" pitchFamily="18" charset="-78"/>
              </a:rPr>
              <a:t>جهود بحثية انطلقت من زوايا مختلفة وباستخدام مناهج متنوعة، ولكنها متكاملة</a:t>
            </a:r>
            <a:r>
              <a:rPr lang="ar-EG" sz="1600" dirty="0">
                <a:solidFill>
                  <a:srgbClr val="FF0000"/>
                </a:solidFill>
                <a:latin typeface="GE SS Two Bold" panose="020A0503020102020204" pitchFamily="18" charset="-78"/>
                <a:ea typeface="GE SS Two Bold" panose="020A0503020102020204" pitchFamily="18" charset="-78"/>
                <a:cs typeface="GE SS Two Bold" panose="020A0503020102020204" pitchFamily="18" charset="-78"/>
              </a:rPr>
              <a:t>.</a:t>
            </a:r>
          </a:p>
        </p:txBody>
      </p:sp>
      <p:sp>
        <p:nvSpPr>
          <p:cNvPr id="7" name="Slide Number Placeholder 6">
            <a:extLst>
              <a:ext uri="{FF2B5EF4-FFF2-40B4-BE49-F238E27FC236}">
                <a16:creationId xmlns:a16="http://schemas.microsoft.com/office/drawing/2014/main" id="{53BEE5F5-0A92-4390-8DA2-A6C1E798F88F}"/>
              </a:ext>
            </a:extLst>
          </p:cNvPr>
          <p:cNvSpPr>
            <a:spLocks noGrp="1"/>
          </p:cNvSpPr>
          <p:nvPr>
            <p:ph type="sldNum" sz="quarter" idx="11"/>
          </p:nvPr>
        </p:nvSpPr>
        <p:spPr>
          <a:ln>
            <a:noFill/>
          </a:ln>
        </p:spPr>
        <p:txBody>
          <a:bodyPr/>
          <a:lstStyle/>
          <a:p>
            <a:fld id="{7E0E41E9-E887-49CF-A358-8367F0C34840}" type="slidenum">
              <a:rPr lang="en-US" smtClean="0">
                <a:solidFill>
                  <a:srgbClr val="232323"/>
                </a:solidFill>
              </a:rPr>
              <a:t>7</a:t>
            </a:fld>
            <a:endParaRPr lang="en-US" dirty="0">
              <a:solidFill>
                <a:srgbClr val="232323"/>
              </a:solidFill>
            </a:endParaRPr>
          </a:p>
        </p:txBody>
      </p:sp>
      <p:sp>
        <p:nvSpPr>
          <p:cNvPr id="9" name="Rectangle 8">
            <a:extLst>
              <a:ext uri="{FF2B5EF4-FFF2-40B4-BE49-F238E27FC236}">
                <a16:creationId xmlns:a16="http://schemas.microsoft.com/office/drawing/2014/main" id="{9474C9FA-1F64-4F41-B131-6FA60036981F}"/>
              </a:ext>
            </a:extLst>
          </p:cNvPr>
          <p:cNvSpPr/>
          <p:nvPr/>
        </p:nvSpPr>
        <p:spPr>
          <a:xfrm>
            <a:off x="303550" y="3239132"/>
            <a:ext cx="5504330" cy="2958015"/>
          </a:xfrm>
          <a:prstGeom prst="rect">
            <a:avLst/>
          </a:prstGeom>
          <a:solidFill>
            <a:srgbClr val="F7F0E5"/>
          </a:solidFill>
        </p:spPr>
        <p:style>
          <a:lnRef idx="0">
            <a:schemeClr val="accent3"/>
          </a:lnRef>
          <a:fillRef idx="3">
            <a:schemeClr val="accent3"/>
          </a:fillRef>
          <a:effectRef idx="3">
            <a:schemeClr val="accent3"/>
          </a:effectRef>
          <a:fontRef idx="minor">
            <a:schemeClr val="lt1"/>
          </a:fontRef>
        </p:style>
        <p:txBody>
          <a:bodyPr rtlCol="0" anchor="ctr"/>
          <a:lstStyle/>
          <a:p>
            <a:pPr algn="ctr">
              <a:lnSpc>
                <a:spcPct val="150000"/>
              </a:lnSpc>
            </a:pPr>
            <a:endParaRPr lang="en-US" sz="1400" dirty="0">
              <a:solidFill>
                <a:srgbClr val="A94148"/>
              </a:solidFill>
              <a:latin typeface="GE SS Two Bold" panose="020A0503020102020204" pitchFamily="18" charset="-78"/>
              <a:ea typeface="GE SS Two Bold" panose="020A0503020102020204" pitchFamily="18" charset="-78"/>
              <a:cs typeface="GE SS Two Bold" panose="020A0503020102020204" pitchFamily="18" charset="-78"/>
            </a:endParaRPr>
          </a:p>
          <a:p>
            <a:pPr algn="ctr">
              <a:lnSpc>
                <a:spcPct val="150000"/>
              </a:lnSpc>
            </a:pPr>
            <a:endParaRPr lang="en-US" sz="1600" b="1" dirty="0">
              <a:solidFill>
                <a:srgbClr val="A94148"/>
              </a:solidFill>
              <a:latin typeface="GE SS Two Bold" panose="020A0503020102020204" pitchFamily="18" charset="-78"/>
              <a:ea typeface="GE SS Two Bold" panose="020A0503020102020204" pitchFamily="18" charset="-78"/>
              <a:cs typeface="GE SS Two Bold" panose="020A0503020102020204" pitchFamily="18" charset="-78"/>
            </a:endParaRPr>
          </a:p>
          <a:p>
            <a:pPr algn="ctr">
              <a:lnSpc>
                <a:spcPct val="150000"/>
              </a:lnSpc>
            </a:pPr>
            <a:r>
              <a:rPr lang="ar-EG" sz="2000" b="1" dirty="0">
                <a:solidFill>
                  <a:srgbClr val="A94148"/>
                </a:solidFill>
                <a:latin typeface="GE SS Two Bold" panose="020A0503020102020204" pitchFamily="18" charset="-78"/>
                <a:ea typeface="GE SS Two Bold" panose="020A0503020102020204" pitchFamily="18" charset="-78"/>
                <a:cs typeface="GE SS Two Bold" panose="020A0503020102020204" pitchFamily="18" charset="-78"/>
              </a:rPr>
              <a:t>فيليب أجيون و بيتر هيويت</a:t>
            </a:r>
          </a:p>
          <a:p>
            <a:pPr algn="ctr" rtl="1">
              <a:lnSpc>
                <a:spcPct val="150000"/>
              </a:lnSpc>
            </a:pPr>
            <a:r>
              <a:rPr lang="ar-EG" sz="1600" b="1" dirty="0">
                <a:solidFill>
                  <a:srgbClr val="232323"/>
                </a:solidFill>
                <a:latin typeface="GE SS Two Bold" panose="020A0503020102020204" pitchFamily="18" charset="-78"/>
                <a:ea typeface="GE SS Two Bold" panose="020A0503020102020204" pitchFamily="18" charset="-78"/>
                <a:cs typeface="GE SS Two Bold" panose="020A0503020102020204" pitchFamily="18" charset="-78"/>
              </a:rPr>
              <a:t>استلهما أعمالهما من </a:t>
            </a:r>
            <a:r>
              <a:rPr lang="ar-EG" sz="1600" b="1" dirty="0">
                <a:solidFill>
                  <a:srgbClr val="FF0000"/>
                </a:solidFill>
                <a:latin typeface="GE SS Two Bold" panose="020A0503020102020204" pitchFamily="18" charset="-78"/>
                <a:ea typeface="GE SS Two Bold" panose="020A0503020102020204" pitchFamily="18" charset="-78"/>
                <a:cs typeface="GE SS Two Bold" panose="020A0503020102020204" pitchFamily="18" charset="-78"/>
              </a:rPr>
              <a:t>النمو الاقتصادي المطرد</a:t>
            </a:r>
            <a:r>
              <a:rPr lang="ar-EG" sz="1600" b="1" dirty="0">
                <a:solidFill>
                  <a:srgbClr val="232323"/>
                </a:solidFill>
                <a:latin typeface="GE SS Two Bold" panose="020A0503020102020204" pitchFamily="18" charset="-78"/>
                <a:ea typeface="GE SS Two Bold" panose="020A0503020102020204" pitchFamily="18" charset="-78"/>
                <a:cs typeface="GE SS Two Bold" panose="020A0503020102020204" pitchFamily="18" charset="-78"/>
              </a:rPr>
              <a:t> في العصر الحديث، ومن </a:t>
            </a:r>
            <a:r>
              <a:rPr lang="ar-EG" sz="1600" b="1" dirty="0">
                <a:solidFill>
                  <a:srgbClr val="FF0000"/>
                </a:solidFill>
                <a:latin typeface="GE SS Two Bold" panose="020A0503020102020204" pitchFamily="18" charset="-78"/>
                <a:ea typeface="GE SS Two Bold" panose="020A0503020102020204" pitchFamily="18" charset="-78"/>
                <a:cs typeface="GE SS Two Bold" panose="020A0503020102020204" pitchFamily="18" charset="-78"/>
              </a:rPr>
              <a:t>الطبيعة المربكة</a:t>
            </a:r>
            <a:r>
              <a:rPr lang="en-US" sz="1600" b="1" dirty="0">
                <a:solidFill>
                  <a:srgbClr val="232323"/>
                </a:solidFill>
                <a:latin typeface="GE SS Two Bold" panose="020A0503020102020204" pitchFamily="18" charset="-78"/>
                <a:ea typeface="GE SS Two Bold" panose="020A0503020102020204" pitchFamily="18" charset="-78"/>
                <a:cs typeface="GE SS Two Bold" panose="020A0503020102020204" pitchFamily="18" charset="-78"/>
              </a:rPr>
              <a:t>(</a:t>
            </a:r>
            <a:r>
              <a:rPr lang="en-US" sz="1600" b="1" dirty="0">
                <a:solidFill>
                  <a:srgbClr val="232323"/>
                </a:solidFill>
                <a:ea typeface="GE SS Two Bold" panose="020A0503020102020204" pitchFamily="18" charset="-78"/>
                <a:cs typeface="GE SS Two Bold" panose="020A0503020102020204" pitchFamily="18" charset="-78"/>
              </a:rPr>
              <a:t>disruptive nature) </a:t>
            </a:r>
            <a:r>
              <a:rPr lang="ar-EG" sz="1600" b="1" dirty="0">
                <a:solidFill>
                  <a:srgbClr val="232323"/>
                </a:solidFill>
                <a:latin typeface="GE SS Two Bold" panose="020A0503020102020204" pitchFamily="18" charset="-78"/>
                <a:ea typeface="GE SS Two Bold" panose="020A0503020102020204" pitchFamily="18" charset="-78"/>
                <a:cs typeface="GE SS Two Bold" panose="020A0503020102020204" pitchFamily="18" charset="-78"/>
              </a:rPr>
              <a:t> لهذا النمو. فقد طوّرا </a:t>
            </a:r>
            <a:r>
              <a:rPr lang="ar-EG" sz="1600" b="1" dirty="0">
                <a:solidFill>
                  <a:srgbClr val="FF0000"/>
                </a:solidFill>
                <a:latin typeface="GE SS Two Bold" panose="020A0503020102020204" pitchFamily="18" charset="-78"/>
                <a:ea typeface="GE SS Two Bold" panose="020A0503020102020204" pitchFamily="18" charset="-78"/>
                <a:cs typeface="GE SS Two Bold" panose="020A0503020102020204" pitchFamily="18" charset="-78"/>
              </a:rPr>
              <a:t>نظرية للنمو من خلال “التدمير الخلّاق”</a:t>
            </a:r>
            <a:r>
              <a:rPr lang="ar-EG" sz="1600" b="1" dirty="0">
                <a:solidFill>
                  <a:srgbClr val="232323"/>
                </a:solidFill>
                <a:latin typeface="GE SS Two Bold" panose="020A0503020102020204" pitchFamily="18" charset="-78"/>
                <a:ea typeface="GE SS Two Bold" panose="020A0503020102020204" pitchFamily="18" charset="-78"/>
                <a:cs typeface="GE SS Two Bold" panose="020A0503020102020204" pitchFamily="18" charset="-78"/>
              </a:rPr>
              <a:t>، تصف عملية الابتكار و“الاستحواذ على الأعمال”، وتوضح كيف يُحدد معدل النمو طويل الأجل للاقتصاد نتيجةً لذلك.</a:t>
            </a:r>
            <a:br>
              <a:rPr lang="ar-EG" sz="1600" b="1" dirty="0">
                <a:solidFill>
                  <a:srgbClr val="232323"/>
                </a:solidFill>
                <a:latin typeface="GE SS Two Bold" panose="020A0503020102020204" pitchFamily="18" charset="-78"/>
                <a:ea typeface="GE SS Two Bold" panose="020A0503020102020204" pitchFamily="18" charset="-78"/>
                <a:cs typeface="GE SS Two Bold" panose="020A0503020102020204" pitchFamily="18" charset="-78"/>
              </a:rPr>
            </a:br>
            <a:r>
              <a:rPr lang="ar-EG" sz="1600" b="1" dirty="0">
                <a:solidFill>
                  <a:srgbClr val="232323"/>
                </a:solidFill>
                <a:latin typeface="GE SS Two Bold" panose="020A0503020102020204" pitchFamily="18" charset="-78"/>
                <a:ea typeface="GE SS Two Bold" panose="020A0503020102020204" pitchFamily="18" charset="-78"/>
                <a:cs typeface="GE SS Two Bold" panose="020A0503020102020204" pitchFamily="18" charset="-78"/>
              </a:rPr>
              <a:t>تضمّ النظرية </a:t>
            </a:r>
            <a:r>
              <a:rPr lang="ar-EG" sz="1600" b="1" dirty="0">
                <a:solidFill>
                  <a:srgbClr val="FF0000"/>
                </a:solidFill>
                <a:latin typeface="GE SS Two Bold" panose="020A0503020102020204" pitchFamily="18" charset="-78"/>
                <a:ea typeface="GE SS Two Bold" panose="020A0503020102020204" pitchFamily="18" charset="-78"/>
                <a:cs typeface="GE SS Two Bold" panose="020A0503020102020204" pitchFamily="18" charset="-78"/>
              </a:rPr>
              <a:t>ركائز أساسية تشرح كيف تتفوّق التكنولوجيا الجديدة</a:t>
            </a:r>
            <a:r>
              <a:rPr lang="ar-EG" sz="1600" b="1" dirty="0">
                <a:solidFill>
                  <a:srgbClr val="232323"/>
                </a:solidFill>
                <a:latin typeface="GE SS Two Bold" panose="020A0503020102020204" pitchFamily="18" charset="-78"/>
                <a:ea typeface="GE SS Two Bold" panose="020A0503020102020204" pitchFamily="18" charset="-78"/>
                <a:cs typeface="GE SS Two Bold" panose="020A0503020102020204" pitchFamily="18" charset="-78"/>
              </a:rPr>
              <a:t> على القديمة، حيث تربح بعض الشركات على حساب شركات أخرى، </a:t>
            </a:r>
            <a:r>
              <a:rPr lang="ar-EG" sz="1600" b="1" dirty="0">
                <a:solidFill>
                  <a:srgbClr val="FF0000"/>
                </a:solidFill>
                <a:latin typeface="GE SS Two Bold" panose="020A0503020102020204" pitchFamily="18" charset="-78"/>
                <a:ea typeface="GE SS Two Bold" panose="020A0503020102020204" pitchFamily="18" charset="-78"/>
                <a:cs typeface="GE SS Two Bold" panose="020A0503020102020204" pitchFamily="18" charset="-78"/>
              </a:rPr>
              <a:t>في اقتصاد يتّسم بالحركة والتبدّل الدائم.</a:t>
            </a:r>
          </a:p>
          <a:p>
            <a:pPr algn="ctr">
              <a:lnSpc>
                <a:spcPct val="150000"/>
              </a:lnSpc>
            </a:pPr>
            <a:endParaRPr lang="ar-EG" sz="1600" b="1" dirty="0">
              <a:solidFill>
                <a:srgbClr val="752D32"/>
              </a:solidFill>
              <a:latin typeface="GE SS Two Bold" panose="020A0503020102020204" pitchFamily="18" charset="-78"/>
              <a:ea typeface="GE SS Two Bold" panose="020A0503020102020204" pitchFamily="18" charset="-78"/>
              <a:cs typeface="GE SS Two Bold" panose="020A0503020102020204" pitchFamily="18" charset="-78"/>
            </a:endParaRPr>
          </a:p>
          <a:p>
            <a:pPr algn="ctr">
              <a:lnSpc>
                <a:spcPct val="150000"/>
              </a:lnSpc>
            </a:pPr>
            <a:endParaRPr lang="en-US" sz="1400" dirty="0">
              <a:solidFill>
                <a:srgbClr val="752D32"/>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10" name="Rectangle 9">
            <a:extLst>
              <a:ext uri="{FF2B5EF4-FFF2-40B4-BE49-F238E27FC236}">
                <a16:creationId xmlns:a16="http://schemas.microsoft.com/office/drawing/2014/main" id="{B12AFE8C-17FB-48AF-A9CA-37960880A641}"/>
              </a:ext>
            </a:extLst>
          </p:cNvPr>
          <p:cNvSpPr/>
          <p:nvPr/>
        </p:nvSpPr>
        <p:spPr>
          <a:xfrm>
            <a:off x="6080095" y="3239133"/>
            <a:ext cx="5504330" cy="2958014"/>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lnSpc>
                <a:spcPct val="150000"/>
              </a:lnSpc>
            </a:pPr>
            <a:r>
              <a:rPr lang="ar-EG" sz="2000" b="1" dirty="0">
                <a:solidFill>
                  <a:srgbClr val="A94148"/>
                </a:solidFill>
                <a:latin typeface="GE SS Two Bold" panose="020A0503020102020204" pitchFamily="18" charset="-78"/>
                <a:ea typeface="GE SS Two Bold" panose="020A0503020102020204" pitchFamily="18" charset="-78"/>
                <a:cs typeface="GE SS Two Bold" panose="020A0503020102020204" pitchFamily="18" charset="-78"/>
              </a:rPr>
              <a:t>جويل موكير</a:t>
            </a:r>
          </a:p>
          <a:p>
            <a:pPr algn="ctr">
              <a:lnSpc>
                <a:spcPct val="150000"/>
              </a:lnSpc>
            </a:pPr>
            <a:r>
              <a:rPr lang="ar-EG" sz="1600" b="1" dirty="0">
                <a:solidFill>
                  <a:srgbClr val="232323"/>
                </a:solidFill>
                <a:latin typeface="GE SS Two Bold" panose="020A0503020102020204" pitchFamily="18" charset="-78"/>
                <a:ea typeface="GE SS Two Bold" panose="020A0503020102020204" pitchFamily="18" charset="-78"/>
                <a:cs typeface="GE SS Two Bold" panose="020A0503020102020204" pitchFamily="18" charset="-78"/>
              </a:rPr>
              <a:t>مؤرخ اقتصادي قام بدراسة كيف </a:t>
            </a:r>
            <a:r>
              <a:rPr lang="ar-EG" sz="1600" b="1" dirty="0">
                <a:solidFill>
                  <a:srgbClr val="FF0000"/>
                </a:solidFill>
                <a:latin typeface="GE SS Two Bold" panose="020A0503020102020204" pitchFamily="18" charset="-78"/>
                <a:ea typeface="GE SS Two Bold" panose="020A0503020102020204" pitchFamily="18" charset="-78"/>
                <a:cs typeface="GE SS Two Bold" panose="020A0503020102020204" pitchFamily="18" charset="-78"/>
              </a:rPr>
              <a:t>أصبح النمو مطرداً نتيجةً لمجموعة من الشروط </a:t>
            </a:r>
            <a:r>
              <a:rPr lang="ar-EG" sz="1600" b="1" dirty="0">
                <a:solidFill>
                  <a:srgbClr val="232323"/>
                </a:solidFill>
                <a:latin typeface="GE SS Two Bold" panose="020A0503020102020204" pitchFamily="18" charset="-78"/>
                <a:ea typeface="GE SS Two Bold" panose="020A0503020102020204" pitchFamily="18" charset="-78"/>
                <a:cs typeface="GE SS Two Bold" panose="020A0503020102020204" pitchFamily="18" charset="-78"/>
              </a:rPr>
              <a:t>الأساسية التي لم تكن مجتمعة قبل الثورة الصناعية، لكنها توفرت منذ ذلك الحين. </a:t>
            </a:r>
          </a:p>
          <a:p>
            <a:pPr algn="ctr">
              <a:lnSpc>
                <a:spcPct val="150000"/>
              </a:lnSpc>
            </a:pPr>
            <a:r>
              <a:rPr lang="ar-EG" sz="1600" b="1" dirty="0">
                <a:solidFill>
                  <a:srgbClr val="232323"/>
                </a:solidFill>
                <a:latin typeface="GE SS Two Bold" panose="020A0503020102020204" pitchFamily="18" charset="-78"/>
                <a:ea typeface="GE SS Two Bold" panose="020A0503020102020204" pitchFamily="18" charset="-78"/>
                <a:cs typeface="GE SS Two Bold" panose="020A0503020102020204" pitchFamily="18" charset="-78"/>
              </a:rPr>
              <a:t>وتمثّلت </a:t>
            </a:r>
            <a:r>
              <a:rPr lang="ar-EG" sz="1600" b="1" dirty="0">
                <a:solidFill>
                  <a:srgbClr val="FF0000"/>
                </a:solidFill>
                <a:latin typeface="GE SS Two Bold" panose="020A0503020102020204" pitchFamily="18" charset="-78"/>
                <a:ea typeface="GE SS Two Bold" panose="020A0503020102020204" pitchFamily="18" charset="-78"/>
                <a:cs typeface="GE SS Two Bold" panose="020A0503020102020204" pitchFamily="18" charset="-78"/>
              </a:rPr>
              <a:t>الشروط</a:t>
            </a:r>
            <a:r>
              <a:rPr lang="ar-EG" sz="1600" b="1" dirty="0">
                <a:solidFill>
                  <a:srgbClr val="232323"/>
                </a:solidFill>
                <a:latin typeface="GE SS Two Bold" panose="020A0503020102020204" pitchFamily="18" charset="-78"/>
                <a:ea typeface="GE SS Two Bold" panose="020A0503020102020204" pitchFamily="18" charset="-78"/>
                <a:cs typeface="GE SS Two Bold" panose="020A0503020102020204" pitchFamily="18" charset="-78"/>
              </a:rPr>
              <a:t> الأكثر الأهمية في:</a:t>
            </a:r>
          </a:p>
          <a:p>
            <a:pPr algn="ctr">
              <a:lnSpc>
                <a:spcPct val="150000"/>
              </a:lnSpc>
            </a:pPr>
            <a:r>
              <a:rPr lang="ar-EG" sz="1600" b="1" dirty="0">
                <a:solidFill>
                  <a:srgbClr val="232323"/>
                </a:solidFill>
                <a:latin typeface="GE SS Two Bold" panose="020A0503020102020204" pitchFamily="18" charset="-78"/>
                <a:ea typeface="GE SS Two Bold" panose="020A0503020102020204" pitchFamily="18" charset="-78"/>
                <a:cs typeface="GE SS Two Bold" panose="020A0503020102020204" pitchFamily="18" charset="-78"/>
              </a:rPr>
              <a:t> - كيفية </a:t>
            </a:r>
            <a:r>
              <a:rPr lang="ar-EG" sz="1600" b="1" dirty="0">
                <a:solidFill>
                  <a:srgbClr val="FF0000"/>
                </a:solidFill>
                <a:latin typeface="GE SS Two Bold" panose="020A0503020102020204" pitchFamily="18" charset="-78"/>
                <a:ea typeface="GE SS Two Bold" panose="020A0503020102020204" pitchFamily="18" charset="-78"/>
                <a:cs typeface="GE SS Two Bold" panose="020A0503020102020204" pitchFamily="18" charset="-78"/>
              </a:rPr>
              <a:t>تفاعل العلم مع التكنولوجيا (</a:t>
            </a:r>
            <a:r>
              <a:rPr lang="ar-EG" sz="1600" b="1" dirty="0">
                <a:solidFill>
                  <a:srgbClr val="232323"/>
                </a:solidFill>
                <a:latin typeface="GE SS Two Bold" panose="020A0503020102020204" pitchFamily="18" charset="-78"/>
                <a:ea typeface="GE SS Two Bold" panose="020A0503020102020204" pitchFamily="18" charset="-78"/>
                <a:cs typeface="GE SS Two Bold" panose="020A0503020102020204" pitchFamily="18" charset="-78"/>
              </a:rPr>
              <a:t> الإنتاج الاقتصادي في الواقع العملي)</a:t>
            </a:r>
          </a:p>
          <a:p>
            <a:pPr algn="ctr">
              <a:lnSpc>
                <a:spcPct val="150000"/>
              </a:lnSpc>
            </a:pPr>
            <a:r>
              <a:rPr lang="ar-EG" sz="1600" b="1" dirty="0">
                <a:solidFill>
                  <a:srgbClr val="232323"/>
                </a:solidFill>
                <a:latin typeface="GE SS Two Bold" panose="020A0503020102020204" pitchFamily="18" charset="-78"/>
                <a:ea typeface="GE SS Two Bold" panose="020A0503020102020204" pitchFamily="18" charset="-78"/>
                <a:cs typeface="GE SS Two Bold" panose="020A0503020102020204" pitchFamily="18" charset="-78"/>
              </a:rPr>
              <a:t>-  تقبّل المجتمع للتغيير التكنولوجي وترحبيه به</a:t>
            </a:r>
            <a:r>
              <a:rPr lang="ar-EG" sz="1600" b="1" dirty="0">
                <a:solidFill>
                  <a:srgbClr val="A94148"/>
                </a:solidFill>
                <a:latin typeface="GE SS Two Bold" panose="020A0503020102020204" pitchFamily="18" charset="-78"/>
                <a:ea typeface="GE SS Two Bold" panose="020A0503020102020204" pitchFamily="18" charset="-78"/>
                <a:cs typeface="GE SS Two Bold" panose="020A0503020102020204" pitchFamily="18" charset="-78"/>
              </a:rPr>
              <a:t>.</a:t>
            </a:r>
            <a:endParaRPr lang="en-US" sz="1600" b="1" dirty="0">
              <a:solidFill>
                <a:srgbClr val="A94148"/>
              </a:solidFill>
              <a:latin typeface="GE SS Two Bold" panose="020A0503020102020204" pitchFamily="18" charset="-78"/>
              <a:ea typeface="GE SS Two Bold" panose="020A0503020102020204" pitchFamily="18" charset="-78"/>
              <a:cs typeface="GE SS Two Bold" panose="020A0503020102020204" pitchFamily="18" charset="-78"/>
            </a:endParaRPr>
          </a:p>
          <a:p>
            <a:pPr algn="ctr">
              <a:lnSpc>
                <a:spcPct val="150000"/>
              </a:lnSpc>
            </a:pPr>
            <a:endParaRPr lang="ar-EG" sz="1400" dirty="0">
              <a:solidFill>
                <a:srgbClr val="A94148"/>
              </a:solidFill>
              <a:latin typeface="GE SS Two Bold" panose="020A0503020102020204" pitchFamily="18" charset="-78"/>
              <a:ea typeface="GE SS Two Bold" panose="020A0503020102020204" pitchFamily="18" charset="-78"/>
              <a:cs typeface="GE SS Two Bold" panose="020A0503020102020204" pitchFamily="18" charset="-78"/>
            </a:endParaRPr>
          </a:p>
        </p:txBody>
      </p:sp>
    </p:spTree>
    <p:extLst>
      <p:ext uri="{BB962C8B-B14F-4D97-AF65-F5344CB8AC3E}">
        <p14:creationId xmlns:p14="http://schemas.microsoft.com/office/powerpoint/2010/main" val="3105249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527E75-DD0B-4458-8FAA-548F79B02E98}"/>
              </a:ext>
            </a:extLst>
          </p:cNvPr>
          <p:cNvSpPr/>
          <p:nvPr/>
        </p:nvSpPr>
        <p:spPr>
          <a:xfrm rot="16200000">
            <a:off x="5615268" y="-5689226"/>
            <a:ext cx="961464" cy="12192000"/>
          </a:xfrm>
          <a:prstGeom prst="rect">
            <a:avLst/>
          </a:prstGeom>
          <a:solidFill>
            <a:srgbClr val="501F22"/>
          </a:solidFill>
          <a:ln>
            <a:solidFill>
              <a:srgbClr val="501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F2F1A98-E44D-48E8-BB48-2F92C6FC2C66}"/>
              </a:ext>
            </a:extLst>
          </p:cNvPr>
          <p:cNvSpPr txBox="1"/>
          <p:nvPr/>
        </p:nvSpPr>
        <p:spPr>
          <a:xfrm>
            <a:off x="3820123" y="253262"/>
            <a:ext cx="8064837" cy="461665"/>
          </a:xfrm>
          <a:prstGeom prst="rect">
            <a:avLst/>
          </a:prstGeom>
          <a:noFill/>
        </p:spPr>
        <p:txBody>
          <a:bodyPr wrap="square" rtlCol="0">
            <a:spAutoFit/>
          </a:bodyPr>
          <a:lstStyle/>
          <a:p>
            <a:pPr marL="342900" indent="-342900" algn="r" rtl="1">
              <a:buFont typeface="Arial" panose="020B0604020202020204" pitchFamily="34" charset="0"/>
              <a:buChar char="•"/>
            </a:pPr>
            <a:r>
              <a:rPr lang="ar-EG"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الإسهامات السابقة على إسهامات المفكرين الثلاثة:</a:t>
            </a:r>
            <a:endParaRPr lang="en-US"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9" name="Rectangle 8">
            <a:extLst>
              <a:ext uri="{FF2B5EF4-FFF2-40B4-BE49-F238E27FC236}">
                <a16:creationId xmlns:a16="http://schemas.microsoft.com/office/drawing/2014/main" id="{F345A8D1-9BDE-4F7F-A4A2-0D5208EA8D6E}"/>
              </a:ext>
            </a:extLst>
          </p:cNvPr>
          <p:cNvSpPr/>
          <p:nvPr/>
        </p:nvSpPr>
        <p:spPr>
          <a:xfrm>
            <a:off x="6991928" y="4316505"/>
            <a:ext cx="4374776" cy="1993126"/>
          </a:xfrm>
          <a:prstGeom prst="rect">
            <a:avLst/>
          </a:prstGeom>
          <a:solidFill>
            <a:schemeClr val="bg2"/>
          </a:solidFill>
        </p:spPr>
        <p:style>
          <a:lnRef idx="0">
            <a:schemeClr val="accent3"/>
          </a:lnRef>
          <a:fillRef idx="3">
            <a:schemeClr val="accent3"/>
          </a:fillRef>
          <a:effectRef idx="3">
            <a:schemeClr val="accent3"/>
          </a:effectRef>
          <a:fontRef idx="minor">
            <a:schemeClr val="lt1"/>
          </a:fontRef>
        </p:style>
        <p:txBody>
          <a:bodyPr rtlCol="0" anchor="ctr"/>
          <a:lstStyle/>
          <a:p>
            <a:pPr algn="ctr">
              <a:lnSpc>
                <a:spcPct val="150000"/>
              </a:lnSpc>
            </a:pPr>
            <a:r>
              <a:rPr lang="ar-EG" sz="2400" b="1" dirty="0">
                <a:solidFill>
                  <a:srgbClr val="232323"/>
                </a:solidFill>
                <a:latin typeface="GE SS Two Bold" panose="020A0503020102020204" pitchFamily="18" charset="-78"/>
                <a:ea typeface="GE SS Two Bold" panose="020A0503020102020204" pitchFamily="18" charset="-78"/>
                <a:cs typeface="GE SS Two Bold" panose="020A0503020102020204" pitchFamily="18" charset="-78"/>
              </a:rPr>
              <a:t>روبرت سولو</a:t>
            </a:r>
          </a:p>
          <a:p>
            <a:pPr algn="ctr">
              <a:lnSpc>
                <a:spcPct val="150000"/>
              </a:lnSpc>
            </a:pPr>
            <a:r>
              <a:rPr lang="ar-EG" sz="1600" b="1" dirty="0">
                <a:solidFill>
                  <a:srgbClr val="232323"/>
                </a:solidFill>
                <a:latin typeface="GE SS Two Bold" panose="020A0503020102020204" pitchFamily="18" charset="-78"/>
                <a:ea typeface="GE SS Two Bold" panose="020A0503020102020204" pitchFamily="18" charset="-78"/>
                <a:cs typeface="GE SS Two Bold" panose="020A0503020102020204" pitchFamily="18" charset="-78"/>
              </a:rPr>
              <a:t>  </a:t>
            </a:r>
            <a:r>
              <a:rPr lang="en-US" sz="1600" b="1" dirty="0">
                <a:solidFill>
                  <a:srgbClr val="232323"/>
                </a:solidFill>
                <a:latin typeface="GE SS Two Bold" panose="020A0503020102020204" pitchFamily="18" charset="-78"/>
                <a:ea typeface="GE SS Two Bold" panose="020A0503020102020204" pitchFamily="18" charset="-78"/>
                <a:cs typeface="GE SS Two Bold" panose="020A0503020102020204" pitchFamily="18" charset="-78"/>
              </a:rPr>
              <a:t> </a:t>
            </a:r>
            <a:r>
              <a:rPr lang="ar-EG" sz="1600" b="1" dirty="0">
                <a:solidFill>
                  <a:srgbClr val="232323"/>
                </a:solidFill>
                <a:latin typeface="GE SS Two Bold" panose="020A0503020102020204" pitchFamily="18" charset="-78"/>
                <a:ea typeface="GE SS Two Bold" panose="020A0503020102020204" pitchFamily="18" charset="-78"/>
                <a:cs typeface="GE SS Two Bold" panose="020A0503020102020204" pitchFamily="18" charset="-78"/>
              </a:rPr>
              <a:t>حائز على جائزة نوبل في الاقتصاد عام  1987، أوضح  أن النمو لا  يُحرّكه مجرد تراكم رأس المال المادي أو البشري، بل التطور التكنولوجي</a:t>
            </a:r>
          </a:p>
          <a:p>
            <a:pPr algn="ctr">
              <a:lnSpc>
                <a:spcPct val="150000"/>
              </a:lnSpc>
            </a:pPr>
            <a:endParaRPr lang="ar-EG" sz="1600" b="1" dirty="0">
              <a:solidFill>
                <a:srgbClr val="232323"/>
              </a:solidFill>
              <a:latin typeface="GE SS Two Bold" panose="020A0503020102020204" pitchFamily="18" charset="-78"/>
              <a:ea typeface="GE SS Two Bold" panose="020A0503020102020204" pitchFamily="18" charset="-78"/>
              <a:cs typeface="GE SS Two Bold" panose="020A0503020102020204" pitchFamily="18" charset="-78"/>
            </a:endParaRPr>
          </a:p>
        </p:txBody>
      </p:sp>
      <p:pic>
        <p:nvPicPr>
          <p:cNvPr id="6" name="Picture 2" descr="Robert M. Solow">
            <a:extLst>
              <a:ext uri="{FF2B5EF4-FFF2-40B4-BE49-F238E27FC236}">
                <a16:creationId xmlns:a16="http://schemas.microsoft.com/office/drawing/2014/main" id="{1E4EEB0A-19B1-43B8-9205-8A2F904B14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0776" y="2082873"/>
            <a:ext cx="2337079" cy="1993126"/>
          </a:xfrm>
          <a:prstGeom prst="rect">
            <a:avLst/>
          </a:prstGeom>
          <a:noFill/>
          <a:effectLst>
            <a:glow rad="101600">
              <a:srgbClr val="A94148">
                <a:alpha val="60000"/>
              </a:srgbClr>
            </a:glow>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4" descr="David H. Romer | UC Berkeley Economics">
            <a:extLst>
              <a:ext uri="{FF2B5EF4-FFF2-40B4-BE49-F238E27FC236}">
                <a16:creationId xmlns:a16="http://schemas.microsoft.com/office/drawing/2014/main" id="{79478D23-836D-41C3-A7B3-10C7A67260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0752" y="2082873"/>
            <a:ext cx="2129118" cy="1993126"/>
          </a:xfrm>
          <a:prstGeom prst="rect">
            <a:avLst/>
          </a:prstGeom>
          <a:ln>
            <a:noFill/>
          </a:ln>
          <a:effectLst>
            <a:glow rad="101600">
              <a:srgbClr val="A94148">
                <a:alpha val="60000"/>
              </a:srgbClr>
            </a:glow>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4E8244B-2457-4763-AA8B-B7A8070D78B2}"/>
              </a:ext>
            </a:extLst>
          </p:cNvPr>
          <p:cNvSpPr/>
          <p:nvPr/>
        </p:nvSpPr>
        <p:spPr>
          <a:xfrm>
            <a:off x="618565" y="1042148"/>
            <a:ext cx="11266395" cy="469296"/>
          </a:xfrm>
          <a:prstGeom prst="rect">
            <a:avLst/>
          </a:prstGeom>
        </p:spPr>
        <p:txBody>
          <a:bodyPr wrap="square">
            <a:spAutoFit/>
          </a:bodyPr>
          <a:lstStyle/>
          <a:p>
            <a:pPr algn="r">
              <a:lnSpc>
                <a:spcPct val="150000"/>
              </a:lnSpc>
            </a:pPr>
            <a:r>
              <a:rPr lang="ar-EG" sz="1600" dirty="0">
                <a:latin typeface="GE SS Two Bold" panose="020A0503020102020204" pitchFamily="18" charset="-78"/>
                <a:ea typeface="GE SS Two Bold" panose="020A0503020102020204" pitchFamily="18" charset="-78"/>
                <a:cs typeface="GE SS Two Bold" panose="020A0503020102020204" pitchFamily="18" charset="-78"/>
              </a:rPr>
              <a:t>تنطلق مساهمات الحائزين على جائزة نوبل هذا العام من </a:t>
            </a:r>
            <a:r>
              <a:rPr lang="ar-EG" sz="1600" dirty="0">
                <a:solidFill>
                  <a:srgbClr val="FF0000"/>
                </a:solidFill>
                <a:latin typeface="GE SS Two Bold" panose="020A0503020102020204" pitchFamily="18" charset="-78"/>
                <a:ea typeface="GE SS Two Bold" panose="020A0503020102020204" pitchFamily="18" charset="-78"/>
                <a:cs typeface="GE SS Two Bold" panose="020A0503020102020204" pitchFamily="18" charset="-78"/>
              </a:rPr>
              <a:t>أعمال سابقيهم  </a:t>
            </a:r>
            <a:r>
              <a:rPr lang="ar-EG" sz="1600" dirty="0">
                <a:latin typeface="GE SS Two Bold" panose="020A0503020102020204" pitchFamily="18" charset="-78"/>
                <a:ea typeface="GE SS Two Bold" panose="020A0503020102020204" pitchFamily="18" charset="-78"/>
                <a:cs typeface="GE SS Two Bold" panose="020A0503020102020204" pitchFamily="18" charset="-78"/>
              </a:rPr>
              <a:t>التي تعتبر أن </a:t>
            </a:r>
            <a:r>
              <a:rPr lang="ar-EG" b="1" dirty="0">
                <a:solidFill>
                  <a:srgbClr val="FF0000"/>
                </a:solidFill>
                <a:latin typeface="GE SS Two Bold" panose="020A0503020102020204" pitchFamily="18" charset="-78"/>
                <a:ea typeface="GE SS Two Bold" panose="020A0503020102020204" pitchFamily="18" charset="-78"/>
                <a:cs typeface="GE SS Two Bold" panose="020A0503020102020204" pitchFamily="18" charset="-78"/>
              </a:rPr>
              <a:t>الابتكار والتغيّر التكنولوجي هما المحركان الرئيسيان للنمو</a:t>
            </a:r>
            <a:r>
              <a:rPr lang="ar-EG" sz="1600" dirty="0">
                <a:latin typeface="GE SS Two Bold" panose="020A0503020102020204" pitchFamily="18" charset="-78"/>
                <a:ea typeface="GE SS Two Bold" panose="020A0503020102020204" pitchFamily="18" charset="-78"/>
                <a:cs typeface="GE SS Two Bold" panose="020A0503020102020204" pitchFamily="18" charset="-78"/>
              </a:rPr>
              <a:t> الاقتصادي المطرد.</a:t>
            </a:r>
            <a:endParaRPr lang="en-US" sz="1600" dirty="0">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12" name="Rectangle 11">
            <a:extLst>
              <a:ext uri="{FF2B5EF4-FFF2-40B4-BE49-F238E27FC236}">
                <a16:creationId xmlns:a16="http://schemas.microsoft.com/office/drawing/2014/main" id="{51573047-1653-4BF4-A2CB-7762772D0B06}"/>
              </a:ext>
            </a:extLst>
          </p:cNvPr>
          <p:cNvSpPr/>
          <p:nvPr/>
        </p:nvSpPr>
        <p:spPr>
          <a:xfrm>
            <a:off x="1276387" y="4436534"/>
            <a:ext cx="4737847" cy="1873098"/>
          </a:xfrm>
          <a:prstGeom prst="rect">
            <a:avLst/>
          </a:prstGeom>
          <a:solidFill>
            <a:schemeClr val="bg2"/>
          </a:solidFill>
        </p:spPr>
        <p:style>
          <a:lnRef idx="0">
            <a:schemeClr val="accent3"/>
          </a:lnRef>
          <a:fillRef idx="3">
            <a:schemeClr val="accent3"/>
          </a:fillRef>
          <a:effectRef idx="3">
            <a:schemeClr val="accent3"/>
          </a:effectRef>
          <a:fontRef idx="minor">
            <a:schemeClr val="lt1"/>
          </a:fontRef>
        </p:style>
        <p:txBody>
          <a:bodyPr rtlCol="0" anchor="ctr"/>
          <a:lstStyle/>
          <a:p>
            <a:pPr algn="ctr" rtl="1">
              <a:lnSpc>
                <a:spcPct val="150000"/>
              </a:lnSpc>
            </a:pPr>
            <a:r>
              <a:rPr lang="ar-EG" sz="1600" b="1" dirty="0">
                <a:solidFill>
                  <a:srgbClr val="232323"/>
                </a:solidFill>
                <a:latin typeface="GE SS Two Bold" panose="020A0503020102020204" pitchFamily="18" charset="-78"/>
                <a:ea typeface="GE SS Two Bold" panose="020A0503020102020204" pitchFamily="18" charset="-78"/>
                <a:cs typeface="GE SS Two Bold" panose="020A0503020102020204" pitchFamily="18" charset="-78"/>
              </a:rPr>
              <a:t>الحائز على جائزة نوبل في الاقتصاد عام 2017 أوضح أهمية التراكم المعرفي، في نظريته عن النمو الداخلي</a:t>
            </a:r>
            <a:r>
              <a:rPr lang="en-US" sz="1600" b="1" dirty="0">
                <a:solidFill>
                  <a:srgbClr val="232323"/>
                </a:solidFill>
                <a:latin typeface="GE SS Two Bold" panose="020A0503020102020204" pitchFamily="18" charset="-78"/>
                <a:ea typeface="GE SS Two Bold" panose="020A0503020102020204" pitchFamily="18" charset="-78"/>
                <a:cs typeface="GE SS Two Bold" panose="020A0503020102020204" pitchFamily="18" charset="-78"/>
              </a:rPr>
              <a:t>Endogenous Growth</a:t>
            </a:r>
            <a:r>
              <a:rPr lang="ar-EG" sz="1600" b="1" dirty="0">
                <a:solidFill>
                  <a:srgbClr val="232323"/>
                </a:solidFill>
                <a:latin typeface="GE SS Two Bold" panose="020A0503020102020204" pitchFamily="18" charset="-78"/>
                <a:ea typeface="GE SS Two Bold" panose="020A0503020102020204" pitchFamily="18" charset="-78"/>
                <a:cs typeface="GE SS Two Bold" panose="020A0503020102020204" pitchFamily="18" charset="-78"/>
              </a:rPr>
              <a:t>.</a:t>
            </a:r>
            <a:endParaRPr lang="en-US" sz="1600" b="1" dirty="0">
              <a:solidFill>
                <a:srgbClr val="232323"/>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 name="TextBox 1"/>
          <p:cNvSpPr txBox="1"/>
          <p:nvPr/>
        </p:nvSpPr>
        <p:spPr>
          <a:xfrm>
            <a:off x="2986244" y="4436534"/>
            <a:ext cx="1896533" cy="461665"/>
          </a:xfrm>
          <a:prstGeom prst="rect">
            <a:avLst/>
          </a:prstGeom>
          <a:noFill/>
        </p:spPr>
        <p:txBody>
          <a:bodyPr wrap="square" rtlCol="0">
            <a:spAutoFit/>
          </a:bodyPr>
          <a:lstStyle/>
          <a:p>
            <a:r>
              <a:rPr lang="ar-EG" dirty="0"/>
              <a:t> </a:t>
            </a:r>
            <a:r>
              <a:rPr lang="ar-EG" sz="2400" b="1" dirty="0"/>
              <a:t>بول </a:t>
            </a:r>
            <a:r>
              <a:rPr lang="ar-EG" sz="2400" b="1" dirty="0" err="1"/>
              <a:t>رومر</a:t>
            </a:r>
            <a:endParaRPr lang="en-US" sz="2400" b="1" dirty="0"/>
          </a:p>
        </p:txBody>
      </p:sp>
    </p:spTree>
    <p:extLst>
      <p:ext uri="{BB962C8B-B14F-4D97-AF65-F5344CB8AC3E}">
        <p14:creationId xmlns:p14="http://schemas.microsoft.com/office/powerpoint/2010/main" val="1775697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527E75-DD0B-4458-8FAA-548F79B02E98}"/>
              </a:ext>
            </a:extLst>
          </p:cNvPr>
          <p:cNvSpPr/>
          <p:nvPr/>
        </p:nvSpPr>
        <p:spPr>
          <a:xfrm rot="16200000">
            <a:off x="5618630" y="-5618630"/>
            <a:ext cx="954740" cy="12192000"/>
          </a:xfrm>
          <a:prstGeom prst="rect">
            <a:avLst/>
          </a:prstGeom>
          <a:solidFill>
            <a:srgbClr val="501F22"/>
          </a:solidFill>
          <a:ln>
            <a:solidFill>
              <a:srgbClr val="501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20AD86B-5A9A-4BA2-964D-3116C782ED6D}"/>
              </a:ext>
            </a:extLst>
          </p:cNvPr>
          <p:cNvSpPr txBox="1"/>
          <p:nvPr/>
        </p:nvSpPr>
        <p:spPr>
          <a:xfrm>
            <a:off x="4354606" y="246538"/>
            <a:ext cx="7436224" cy="461665"/>
          </a:xfrm>
          <a:prstGeom prst="rect">
            <a:avLst/>
          </a:prstGeom>
          <a:noFill/>
        </p:spPr>
        <p:txBody>
          <a:bodyPr wrap="square" rtlCol="0">
            <a:spAutoFit/>
          </a:bodyPr>
          <a:lstStyle/>
          <a:p>
            <a:pPr marL="342900" indent="-342900" algn="r" rtl="1">
              <a:buFont typeface="Arial" panose="020B0604020202020204" pitchFamily="34" charset="0"/>
              <a:buChar char="•"/>
            </a:pPr>
            <a:r>
              <a:rPr lang="ar-EG"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إسهامات جويل موكير:</a:t>
            </a:r>
            <a:endParaRPr lang="en-US"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7" name="Slide Number Placeholder 6">
            <a:extLst>
              <a:ext uri="{FF2B5EF4-FFF2-40B4-BE49-F238E27FC236}">
                <a16:creationId xmlns:a16="http://schemas.microsoft.com/office/drawing/2014/main" id="{53BEE5F5-0A92-4390-8DA2-A6C1E798F88F}"/>
              </a:ext>
            </a:extLst>
          </p:cNvPr>
          <p:cNvSpPr>
            <a:spLocks noGrp="1"/>
          </p:cNvSpPr>
          <p:nvPr>
            <p:ph type="sldNum" sz="quarter" idx="11"/>
          </p:nvPr>
        </p:nvSpPr>
        <p:spPr>
          <a:ln>
            <a:noFill/>
          </a:ln>
        </p:spPr>
        <p:txBody>
          <a:bodyPr/>
          <a:lstStyle/>
          <a:p>
            <a:fld id="{7E0E41E9-E887-49CF-A358-8367F0C34840}" type="slidenum">
              <a:rPr lang="en-US" smtClean="0">
                <a:solidFill>
                  <a:srgbClr val="232323"/>
                </a:solidFill>
              </a:rPr>
              <a:t>9</a:t>
            </a:fld>
            <a:endParaRPr lang="en-US" dirty="0">
              <a:solidFill>
                <a:srgbClr val="232323"/>
              </a:solidFill>
            </a:endParaRPr>
          </a:p>
        </p:txBody>
      </p:sp>
      <p:sp>
        <p:nvSpPr>
          <p:cNvPr id="2" name="Rectangle 1">
            <a:extLst>
              <a:ext uri="{FF2B5EF4-FFF2-40B4-BE49-F238E27FC236}">
                <a16:creationId xmlns:a16="http://schemas.microsoft.com/office/drawing/2014/main" id="{AF4C7FAD-EAE7-411D-ACBA-EDAB76189F27}"/>
              </a:ext>
            </a:extLst>
          </p:cNvPr>
          <p:cNvSpPr/>
          <p:nvPr/>
        </p:nvSpPr>
        <p:spPr>
          <a:xfrm>
            <a:off x="409575" y="1024804"/>
            <a:ext cx="11662522" cy="4570482"/>
          </a:xfrm>
          <a:prstGeom prst="rect">
            <a:avLst/>
          </a:prstGeom>
        </p:spPr>
        <p:txBody>
          <a:bodyPr wrap="square">
            <a:spAutoFit/>
          </a:bodyPr>
          <a:lstStyle/>
          <a:p>
            <a:pPr algn="r">
              <a:lnSpc>
                <a:spcPct val="150000"/>
              </a:lnSpc>
            </a:pPr>
            <a:r>
              <a:rPr lang="ar-EG" sz="1600" b="1" dirty="0">
                <a:latin typeface="GE SS Two Bold" panose="020A0503020102020204" pitchFamily="18" charset="-78"/>
                <a:ea typeface="GE SS Two Bold" panose="020A0503020102020204" pitchFamily="18" charset="-78"/>
                <a:cs typeface="GE SS Two Bold" panose="020A0503020102020204" pitchFamily="18" charset="-78"/>
              </a:rPr>
              <a:t>تتمحور إجابة موكير الجديدة حول كيفية تسارع الابتكار عندما يعزّز الاكتشاف العلمي والمعرفة التطبيقية أحدهما الآخر. </a:t>
            </a:r>
          </a:p>
          <a:p>
            <a:pPr algn="r">
              <a:lnSpc>
                <a:spcPct val="150000"/>
              </a:lnSpc>
            </a:pPr>
            <a:r>
              <a:rPr lang="ar-EG" sz="1600" b="1" dirty="0">
                <a:latin typeface="GE SS Two Bold" panose="020A0503020102020204" pitchFamily="18" charset="-78"/>
                <a:ea typeface="GE SS Two Bold" panose="020A0503020102020204" pitchFamily="18" charset="-78"/>
                <a:cs typeface="GE SS Two Bold" panose="020A0503020102020204" pitchFamily="18" charset="-78"/>
              </a:rPr>
              <a:t>كان موكير يرى أن وتيرة النمو الاقتصادي في معظم فترات التاريخ البشري </a:t>
            </a:r>
            <a:r>
              <a:rPr lang="ar-EG" sz="1600" dirty="0">
                <a:solidFill>
                  <a:srgbClr val="FF0000"/>
                </a:solidFill>
                <a:latin typeface="GE SS Two Bold" panose="020A0503020102020204" pitchFamily="18" charset="-78"/>
                <a:ea typeface="GE SS Two Bold" panose="020A0503020102020204" pitchFamily="18" charset="-78"/>
                <a:cs typeface="GE SS Two Bold" panose="020A0503020102020204" pitchFamily="18" charset="-78"/>
              </a:rPr>
              <a:t>تتضمن فترات طويلة من الركود أو النمو البطيء جدًا</a:t>
            </a:r>
            <a:r>
              <a:rPr lang="ar-EG" sz="1600" b="1" dirty="0">
                <a:latin typeface="GE SS Two Bold" panose="020A0503020102020204" pitchFamily="18" charset="-78"/>
                <a:ea typeface="GE SS Two Bold" panose="020A0503020102020204" pitchFamily="18" charset="-78"/>
                <a:cs typeface="GE SS Two Bold" panose="020A0503020102020204" pitchFamily="18" charset="-78"/>
              </a:rPr>
              <a:t>، تتخللها فترات قصيرة من النشاط الاقتصادي السريع والمؤقت. وقد تغيّر كل ذلك </a:t>
            </a:r>
            <a:r>
              <a:rPr lang="ar-EG" dirty="0">
                <a:solidFill>
                  <a:srgbClr val="FF0000"/>
                </a:solidFill>
                <a:latin typeface="GE SS Two Bold" panose="020A0503020102020204" pitchFamily="18" charset="-78"/>
                <a:ea typeface="GE SS Two Bold" panose="020A0503020102020204" pitchFamily="18" charset="-78"/>
                <a:cs typeface="GE SS Two Bold" panose="020A0503020102020204" pitchFamily="18" charset="-78"/>
              </a:rPr>
              <a:t>مع الثورة الصناعية، حين شهد العالم للمرة الأولى في التاريخ نموا سريعا ومطردا.</a:t>
            </a:r>
          </a:p>
          <a:p>
            <a:pPr algn="r">
              <a:lnSpc>
                <a:spcPct val="150000"/>
              </a:lnSpc>
            </a:pPr>
            <a:r>
              <a:rPr lang="ar-EG" sz="1600" b="1" dirty="0">
                <a:latin typeface="GE SS Two Bold" panose="020A0503020102020204" pitchFamily="18" charset="-78"/>
                <a:ea typeface="GE SS Two Bold" panose="020A0503020102020204" pitchFamily="18" charset="-78"/>
                <a:cs typeface="GE SS Two Bold" panose="020A0503020102020204" pitchFamily="18" charset="-78"/>
              </a:rPr>
              <a:t>ومن خلال سلسلة من المساهمات المركّزة والمترابطة توصّل موكير إلى </a:t>
            </a:r>
            <a:r>
              <a:rPr lang="ar-EG" sz="1600" b="1" dirty="0">
                <a:solidFill>
                  <a:srgbClr val="FF0000"/>
                </a:solidFill>
                <a:latin typeface="GE SS Two Bold" panose="020A0503020102020204" pitchFamily="18" charset="-78"/>
                <a:ea typeface="GE SS Two Bold" panose="020A0503020102020204" pitchFamily="18" charset="-78"/>
                <a:cs typeface="GE SS Two Bold" panose="020A0503020102020204" pitchFamily="18" charset="-78"/>
              </a:rPr>
              <a:t>صياغة فكرية تضع التفاعل بين العلم والتكنولوجيا التطبيقي</a:t>
            </a:r>
            <a:r>
              <a:rPr lang="ar-EG" sz="1600" b="1" dirty="0">
                <a:latin typeface="GE SS Two Bold" panose="020A0503020102020204" pitchFamily="18" charset="-78"/>
                <a:ea typeface="GE SS Two Bold" panose="020A0503020102020204" pitchFamily="18" charset="-78"/>
                <a:cs typeface="GE SS Two Bold" panose="020A0503020102020204" pitchFamily="18" charset="-78"/>
              </a:rPr>
              <a:t>ة في صميم العملية.</a:t>
            </a:r>
            <a:br>
              <a:rPr lang="ar-EG" sz="1600" dirty="0">
                <a:latin typeface="GE SS Two Bold" panose="020A0503020102020204" pitchFamily="18" charset="-78"/>
                <a:ea typeface="GE SS Two Bold" panose="020A0503020102020204" pitchFamily="18" charset="-78"/>
                <a:cs typeface="GE SS Two Bold" panose="020A0503020102020204" pitchFamily="18" charset="-78"/>
              </a:rPr>
            </a:br>
            <a:br>
              <a:rPr lang="ar-EG" sz="1600" dirty="0">
                <a:latin typeface="GE SS Two Bold" panose="020A0503020102020204" pitchFamily="18" charset="-78"/>
                <a:ea typeface="GE SS Two Bold" panose="020A0503020102020204" pitchFamily="18" charset="-78"/>
                <a:cs typeface="GE SS Two Bold" panose="020A0503020102020204" pitchFamily="18" charset="-78"/>
              </a:rPr>
            </a:br>
            <a:endParaRPr lang="ar-EG" sz="1600" dirty="0">
              <a:latin typeface="GE SS Two Bold" panose="020A0503020102020204" pitchFamily="18" charset="-78"/>
              <a:ea typeface="GE SS Two Bold" panose="020A0503020102020204" pitchFamily="18" charset="-78"/>
              <a:cs typeface="GE SS Two Bold" panose="020A0503020102020204" pitchFamily="18" charset="-78"/>
            </a:endParaRPr>
          </a:p>
          <a:p>
            <a:pPr algn="r">
              <a:lnSpc>
                <a:spcPct val="150000"/>
              </a:lnSpc>
            </a:pPr>
            <a:br>
              <a:rPr lang="ar-EG" sz="1600" dirty="0">
                <a:latin typeface="GE SS Two Bold" panose="020A0503020102020204" pitchFamily="18" charset="-78"/>
                <a:ea typeface="GE SS Two Bold" panose="020A0503020102020204" pitchFamily="18" charset="-78"/>
                <a:cs typeface="GE SS Two Bold" panose="020A0503020102020204" pitchFamily="18" charset="-78"/>
              </a:rPr>
            </a:br>
            <a:endParaRPr lang="ar-EG" sz="1600" dirty="0">
              <a:latin typeface="GE SS Two Bold" panose="020A0503020102020204" pitchFamily="18" charset="-78"/>
              <a:ea typeface="GE SS Two Bold" panose="020A0503020102020204" pitchFamily="18" charset="-78"/>
              <a:cs typeface="GE SS Two Bold" panose="020A0503020102020204" pitchFamily="18" charset="-78"/>
            </a:endParaRPr>
          </a:p>
          <a:p>
            <a:pPr algn="r">
              <a:lnSpc>
                <a:spcPct val="150000"/>
              </a:lnSpc>
            </a:pPr>
            <a:endParaRPr lang="ar-EG" sz="1600" dirty="0">
              <a:latin typeface="GE SS Two Bold" panose="020A0503020102020204" pitchFamily="18" charset="-78"/>
              <a:ea typeface="GE SS Two Bold" panose="020A0503020102020204" pitchFamily="18" charset="-78"/>
              <a:cs typeface="GE SS Two Bold" panose="020A0503020102020204" pitchFamily="18" charset="-78"/>
            </a:endParaRPr>
          </a:p>
          <a:p>
            <a:pPr algn="r">
              <a:lnSpc>
                <a:spcPct val="150000"/>
              </a:lnSpc>
            </a:pPr>
            <a:endParaRPr lang="ar-EG" sz="1600" b="1" dirty="0">
              <a:latin typeface="GE SS Two Bold" panose="020A0503020102020204" pitchFamily="18" charset="-78"/>
              <a:ea typeface="GE SS Two Bold" panose="020A0503020102020204" pitchFamily="18" charset="-78"/>
              <a:cs typeface="GE SS Two Bold" panose="020A0503020102020204" pitchFamily="18" charset="-78"/>
            </a:endParaRPr>
          </a:p>
          <a:p>
            <a:pPr algn="r">
              <a:lnSpc>
                <a:spcPct val="150000"/>
              </a:lnSpc>
            </a:pPr>
            <a:r>
              <a:rPr lang="ar-EG" sz="1600" b="1" dirty="0">
                <a:latin typeface="GE SS Two Bold" panose="020A0503020102020204" pitchFamily="18" charset="-78"/>
                <a:ea typeface="GE SS Two Bold" panose="020A0503020102020204" pitchFamily="18" charset="-78"/>
                <a:cs typeface="GE SS Two Bold" panose="020A0503020102020204" pitchFamily="18" charset="-78"/>
              </a:rPr>
              <a:t>ويرى موكير أن وجود ممارسين مستعدين للتفاعل مع العلم، إلى جانب مناخ اجتماعي منفتح على التغيير، كان من الأسباب الرئيسية التي جعلت الثورة الصناعية تبدأ في بريطانيا. </a:t>
            </a:r>
            <a:r>
              <a:rPr lang="ar-EG" sz="1600" b="1" dirty="0">
                <a:solidFill>
                  <a:srgbClr val="FF0000"/>
                </a:solidFill>
                <a:latin typeface="GE SS Two Bold" panose="020A0503020102020204" pitchFamily="18" charset="-78"/>
                <a:ea typeface="GE SS Two Bold" panose="020A0503020102020204" pitchFamily="18" charset="-78"/>
                <a:cs typeface="GE SS Two Bold" panose="020A0503020102020204" pitchFamily="18" charset="-78"/>
              </a:rPr>
              <a:t>وتستند رواية موكير إلى طيف واسع من الدراسات القياسية و المصادر التاريخية الممتدة عبر التاريخ الإنساني</a:t>
            </a:r>
            <a:r>
              <a:rPr lang="ar-EG" sz="1600" b="1" dirty="0">
                <a:latin typeface="GE SS Two Bold" panose="020A0503020102020204" pitchFamily="18" charset="-78"/>
                <a:ea typeface="GE SS Two Bold" panose="020A0503020102020204" pitchFamily="18" charset="-78"/>
                <a:cs typeface="GE SS Two Bold" panose="020A0503020102020204" pitchFamily="18" charset="-78"/>
              </a:rPr>
              <a:t>.</a:t>
            </a:r>
          </a:p>
        </p:txBody>
      </p:sp>
      <p:sp>
        <p:nvSpPr>
          <p:cNvPr id="6" name="Rectangle: Rounded Corners 5">
            <a:extLst>
              <a:ext uri="{FF2B5EF4-FFF2-40B4-BE49-F238E27FC236}">
                <a16:creationId xmlns:a16="http://schemas.microsoft.com/office/drawing/2014/main" id="{CC7688A6-AFAB-4206-8487-A71309BE50B0}"/>
              </a:ext>
            </a:extLst>
          </p:cNvPr>
          <p:cNvSpPr/>
          <p:nvPr/>
        </p:nvSpPr>
        <p:spPr>
          <a:xfrm>
            <a:off x="928969" y="2765778"/>
            <a:ext cx="10861861" cy="1636889"/>
          </a:xfrm>
          <a:prstGeom prst="roundRect">
            <a:avLst/>
          </a:prstGeom>
          <a:solidFill>
            <a:srgbClr val="ECDCC4"/>
          </a:solidFill>
        </p:spPr>
        <p:style>
          <a:lnRef idx="0">
            <a:schemeClr val="accent3"/>
          </a:lnRef>
          <a:fillRef idx="3">
            <a:schemeClr val="accent3"/>
          </a:fillRef>
          <a:effectRef idx="3">
            <a:schemeClr val="accent3"/>
          </a:effectRef>
          <a:fontRef idx="minor">
            <a:schemeClr val="lt1"/>
          </a:fontRef>
        </p:style>
        <p:txBody>
          <a:bodyPr rtlCol="0" anchor="ctr"/>
          <a:lstStyle/>
          <a:p>
            <a:pPr algn="ctr">
              <a:lnSpc>
                <a:spcPct val="150000"/>
              </a:lnSpc>
            </a:pPr>
            <a:r>
              <a:rPr lang="ar-EG" b="1" dirty="0">
                <a:solidFill>
                  <a:srgbClr val="FF0000"/>
                </a:solidFill>
                <a:latin typeface="GE SS Two Bold" panose="020A0503020102020204" pitchFamily="18" charset="-78"/>
                <a:ea typeface="GE SS Two Bold" panose="020A0503020102020204" pitchFamily="18" charset="-78"/>
                <a:cs typeface="GE SS Two Bold" panose="020A0503020102020204" pitchFamily="18" charset="-78"/>
              </a:rPr>
              <a:t>وثَّق موكير كيف أن الابتكارات الجديدة تحدّت الأساليب القديمة وواجهت مقاومة من جماعات المصالح الراسخة التي سعت إلى عرقلة التغيير التكنولوجي. </a:t>
            </a:r>
          </a:p>
          <a:p>
            <a:pPr algn="ctr">
              <a:lnSpc>
                <a:spcPct val="150000"/>
              </a:lnSpc>
            </a:pPr>
            <a:r>
              <a:rPr lang="ar-EG" b="1" dirty="0">
                <a:solidFill>
                  <a:srgbClr val="FF0000"/>
                </a:solidFill>
                <a:latin typeface="GE SS Two Bold" panose="020A0503020102020204" pitchFamily="18" charset="-78"/>
                <a:ea typeface="GE SS Two Bold" panose="020A0503020102020204" pitchFamily="18" charset="-78"/>
                <a:cs typeface="GE SS Two Bold" panose="020A0503020102020204" pitchFamily="18" charset="-78"/>
              </a:rPr>
              <a:t>لذلك</a:t>
            </a:r>
          </a:p>
          <a:p>
            <a:pPr algn="ctr">
              <a:lnSpc>
                <a:spcPct val="150000"/>
              </a:lnSpc>
            </a:pPr>
            <a:r>
              <a:rPr lang="ar-EG" b="1" dirty="0">
                <a:solidFill>
                  <a:srgbClr val="FF0000"/>
                </a:solidFill>
                <a:latin typeface="GE SS Two Bold" panose="020A0503020102020204" pitchFamily="18" charset="-78"/>
                <a:ea typeface="GE SS Two Bold" panose="020A0503020102020204" pitchFamily="18" charset="-78"/>
                <a:cs typeface="GE SS Two Bold" panose="020A0503020102020204" pitchFamily="18" charset="-78"/>
              </a:rPr>
              <a:t> كان </a:t>
            </a:r>
            <a:r>
              <a:rPr lang="ar-EG" b="1" u="sng" dirty="0">
                <a:solidFill>
                  <a:srgbClr val="FF0000"/>
                </a:solidFill>
                <a:latin typeface="GE SS Two Bold" panose="020A0503020102020204" pitchFamily="18" charset="-78"/>
                <a:ea typeface="GE SS Two Bold" panose="020A0503020102020204" pitchFamily="18" charset="-78"/>
                <a:cs typeface="GE SS Two Bold" panose="020A0503020102020204" pitchFamily="18" charset="-78"/>
              </a:rPr>
              <a:t>التقبل الفكري تجاه الأفكار الجديدة والانفتاح عليها </a:t>
            </a:r>
            <a:r>
              <a:rPr lang="ar-EG" b="1" dirty="0">
                <a:solidFill>
                  <a:srgbClr val="FF0000"/>
                </a:solidFill>
                <a:latin typeface="GE SS Two Bold" panose="020A0503020102020204" pitchFamily="18" charset="-78"/>
                <a:ea typeface="GE SS Two Bold" panose="020A0503020102020204" pitchFamily="18" charset="-78"/>
                <a:cs typeface="GE SS Two Bold" panose="020A0503020102020204" pitchFamily="18" charset="-78"/>
              </a:rPr>
              <a:t>ضروريين لإزالة العوائق الكبرى أمام التقدم التكنولوجي</a:t>
            </a:r>
            <a:r>
              <a:rPr lang="ar-EG" sz="1600" dirty="0">
                <a:solidFill>
                  <a:srgbClr val="752D32"/>
                </a:solidFill>
                <a:latin typeface="GE SS Two Bold" panose="020A0503020102020204" pitchFamily="18" charset="-78"/>
                <a:ea typeface="GE SS Two Bold" panose="020A0503020102020204" pitchFamily="18" charset="-78"/>
                <a:cs typeface="GE SS Two Bold" panose="020A0503020102020204" pitchFamily="18" charset="-78"/>
              </a:rPr>
              <a:t>.</a:t>
            </a:r>
          </a:p>
        </p:txBody>
      </p:sp>
    </p:spTree>
    <p:extLst>
      <p:ext uri="{BB962C8B-B14F-4D97-AF65-F5344CB8AC3E}">
        <p14:creationId xmlns:p14="http://schemas.microsoft.com/office/powerpoint/2010/main" val="2910023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MS-Theme-Bubble">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MS-Theme-Bubbl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ful Conference Presentation_Win32_SB v2" id="{6296A1A3-4545-4186-A11E-C7596C310FCC}" vid="{2333D8A0-1005-471E-A680-7FF710F2D79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2469</TotalTime>
  <Words>2919</Words>
  <Application>Microsoft Office PowerPoint</Application>
  <PresentationFormat>Widescreen</PresentationFormat>
  <Paragraphs>190</Paragraphs>
  <Slides>25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Calibri</vt:lpstr>
      <vt:lpstr>Calibri Light</vt:lpstr>
      <vt:lpstr>GE SS Two Bold</vt:lpstr>
      <vt:lpstr>GE SS Two Medium</vt:lpstr>
      <vt:lpstr>Times New Roman</vt:lpstr>
      <vt:lpstr>Wingdings</vt:lpstr>
      <vt:lpstr>Office Theme</vt:lpstr>
      <vt:lpstr>1_Office Theme</vt:lpstr>
      <vt:lpstr>نوبل للاقتصاد 2025: "النمو الاقتصادي: آلية التدمير الخلاّق بين الإطراد والاستدامة"</vt:lpstr>
      <vt:lpstr>PowerPoint Presentation</vt:lpstr>
      <vt:lpstr>PowerPoint Presentation</vt:lpstr>
      <vt:lpstr>      "يُخْرِجُ الْحَيَّ مِنَ الْمَيِّتِ وَيُخْرِجُ الْمَيِّتَ مِنَ الْحَيِّ وَيُحْيِي الْأَرْضَ بَعْدَ مَوْتِهَا ۚ وَكَذَٰلِكَ تُخْرَجُونَ" صلع، الروم :19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huda hamouda</cp:lastModifiedBy>
  <cp:revision>711</cp:revision>
  <dcterms:created xsi:type="dcterms:W3CDTF">2024-10-28T07:33:27Z</dcterms:created>
  <dcterms:modified xsi:type="dcterms:W3CDTF">2025-11-08T15:41:18Z</dcterms:modified>
</cp:coreProperties>
</file>